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2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C0DE3-41CD-41C9-893F-0CC825C40324}" type="datetimeFigureOut">
              <a:rPr lang="fi-FI" smtClean="0"/>
              <a:t>20.5.2014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1BCAF-80D7-4BA2-8FC1-57BBC72F86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42394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C0DE3-41CD-41C9-893F-0CC825C40324}" type="datetimeFigureOut">
              <a:rPr lang="fi-FI" smtClean="0"/>
              <a:t>20.5.2014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1BCAF-80D7-4BA2-8FC1-57BBC72F86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56230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C0DE3-41CD-41C9-893F-0CC825C40324}" type="datetimeFigureOut">
              <a:rPr lang="fi-FI" smtClean="0"/>
              <a:t>20.5.2014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1BCAF-80D7-4BA2-8FC1-57BBC72F86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0719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C0DE3-41CD-41C9-893F-0CC825C40324}" type="datetimeFigureOut">
              <a:rPr lang="fi-FI" smtClean="0"/>
              <a:t>20.5.2014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1BCAF-80D7-4BA2-8FC1-57BBC72F86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76048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C0DE3-41CD-41C9-893F-0CC825C40324}" type="datetimeFigureOut">
              <a:rPr lang="fi-FI" smtClean="0"/>
              <a:t>20.5.2014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1BCAF-80D7-4BA2-8FC1-57BBC72F86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88663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C0DE3-41CD-41C9-893F-0CC825C40324}" type="datetimeFigureOut">
              <a:rPr lang="fi-FI" smtClean="0"/>
              <a:t>20.5.2014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1BCAF-80D7-4BA2-8FC1-57BBC72F86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92926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C0DE3-41CD-41C9-893F-0CC825C40324}" type="datetimeFigureOut">
              <a:rPr lang="fi-FI" smtClean="0"/>
              <a:t>20.5.2014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1BCAF-80D7-4BA2-8FC1-57BBC72F86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2996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C0DE3-41CD-41C9-893F-0CC825C40324}" type="datetimeFigureOut">
              <a:rPr lang="fi-FI" smtClean="0"/>
              <a:t>20.5.2014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1BCAF-80D7-4BA2-8FC1-57BBC72F86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76684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C0DE3-41CD-41C9-893F-0CC825C40324}" type="datetimeFigureOut">
              <a:rPr lang="fi-FI" smtClean="0"/>
              <a:t>20.5.2014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1BCAF-80D7-4BA2-8FC1-57BBC72F86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71955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C0DE3-41CD-41C9-893F-0CC825C40324}" type="datetimeFigureOut">
              <a:rPr lang="fi-FI" smtClean="0"/>
              <a:t>20.5.2014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1BCAF-80D7-4BA2-8FC1-57BBC72F86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0108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C0DE3-41CD-41C9-893F-0CC825C40324}" type="datetimeFigureOut">
              <a:rPr lang="fi-FI" smtClean="0"/>
              <a:t>20.5.2014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1BCAF-80D7-4BA2-8FC1-57BBC72F86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39163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C0DE3-41CD-41C9-893F-0CC825C40324}" type="datetimeFigureOut">
              <a:rPr lang="fi-FI" smtClean="0"/>
              <a:t>20.5.2014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1BCAF-80D7-4BA2-8FC1-57BBC72F86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1605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espanjansanomat.es/espanjansanomat/" TargetMode="External"/><Relationship Id="rId2" Type="http://schemas.openxmlformats.org/officeDocument/2006/relationships/hyperlink" Target="mailto:%3Ca%20href=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upasi.net/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hm.es/" TargetMode="External"/><Relationship Id="rId2" Type="http://schemas.openxmlformats.org/officeDocument/2006/relationships/hyperlink" Target="http://www.hoteles-silken.com/hoteles/puerta-valencia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kerttujahanneleespanjassa.wordpress.com/" TargetMode="Externa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spain-internship.com" TargetMode="External"/><Relationship Id="rId2" Type="http://schemas.openxmlformats.org/officeDocument/2006/relationships/hyperlink" Target="http://www.spain-internship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pain-internship.com/fi/tyoharjoittelu-alicante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i-FI" sz="8900" dirty="0" smtClean="0">
                <a:latin typeface="Bookman Old Style" panose="02050604050505020204" pitchFamily="18" charset="0"/>
              </a:rPr>
              <a:t>Espanja 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/>
              <a:t/>
            </a:r>
            <a:br>
              <a:rPr lang="fi-FI" dirty="0"/>
            </a:br>
            <a:r>
              <a:rPr lang="fi-FI" dirty="0" smtClean="0">
                <a:latin typeface="Bookman Old Style" panose="02050604050505020204" pitchFamily="18" charset="0"/>
              </a:rPr>
              <a:t>3.5.-9.5.2014</a:t>
            </a:r>
            <a:endParaRPr lang="fi-FI" dirty="0">
              <a:latin typeface="Bookman Old Style" panose="02050604050505020204" pitchFamily="18" charset="0"/>
            </a:endParaRPr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fi-FI" dirty="0" smtClean="0"/>
          </a:p>
          <a:p>
            <a:r>
              <a:rPr lang="fi-FI" dirty="0" smtClean="0"/>
              <a:t>Niina </a:t>
            </a:r>
            <a:r>
              <a:rPr lang="fi-FI" dirty="0" err="1" smtClean="0"/>
              <a:t>Kuusirati</a:t>
            </a:r>
            <a:endParaRPr lang="fi-FI" dirty="0" smtClean="0"/>
          </a:p>
          <a:p>
            <a:endParaRPr lang="fi-FI" dirty="0"/>
          </a:p>
          <a:p>
            <a:r>
              <a:rPr lang="fi-FI" dirty="0"/>
              <a:t>https://pptr.wikispaces.com/</a:t>
            </a:r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29997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orakulmio 1"/>
          <p:cNvSpPr/>
          <p:nvPr/>
        </p:nvSpPr>
        <p:spPr>
          <a:xfrm>
            <a:off x="899592" y="958381"/>
            <a:ext cx="6027484" cy="4893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sz="2400" u="sng" dirty="0" err="1" smtClean="0">
                <a:latin typeface="Lucida Sans" panose="020B0602030504020204" pitchFamily="34" charset="0"/>
              </a:rPr>
              <a:t>Fuengirola</a:t>
            </a:r>
            <a:r>
              <a:rPr lang="fi-FI" sz="2400" u="sng" dirty="0" smtClean="0">
                <a:latin typeface="Lucida Sans" panose="020B0602030504020204" pitchFamily="34" charset="0"/>
              </a:rPr>
              <a:t> 5.5.2014</a:t>
            </a:r>
          </a:p>
          <a:p>
            <a:endParaRPr lang="fi-FI" sz="2400" u="sng" dirty="0">
              <a:latin typeface="Lucida Sans" panose="020B0602030504020204" pitchFamily="34" charset="0"/>
            </a:endParaRPr>
          </a:p>
          <a:p>
            <a:r>
              <a:rPr lang="fi-FI" sz="2400" dirty="0"/>
              <a:t>Tapaaminen </a:t>
            </a:r>
            <a:endParaRPr lang="fi-FI" sz="2400" dirty="0" smtClean="0"/>
          </a:p>
          <a:p>
            <a:endParaRPr lang="fi-FI" sz="2400" dirty="0"/>
          </a:p>
          <a:p>
            <a:r>
              <a:rPr lang="fi-FI" sz="2400" dirty="0" smtClean="0"/>
              <a:t>Mia </a:t>
            </a:r>
            <a:r>
              <a:rPr lang="fi-FI" sz="2400" dirty="0" err="1"/>
              <a:t>Konu</a:t>
            </a:r>
            <a:r>
              <a:rPr lang="fi-FI" sz="2400" dirty="0"/>
              <a:t>, toimittaja</a:t>
            </a:r>
            <a:br>
              <a:rPr lang="fi-FI" sz="2400" dirty="0"/>
            </a:br>
            <a:r>
              <a:rPr lang="fi-FI" sz="2400" dirty="0"/>
              <a:t>Gsm: (+34) 690 672 </a:t>
            </a:r>
            <a:r>
              <a:rPr lang="fi-FI" sz="2400" dirty="0" smtClean="0"/>
              <a:t>660</a:t>
            </a:r>
          </a:p>
          <a:p>
            <a:r>
              <a:rPr lang="fi-FI" sz="2400" dirty="0"/>
              <a:t/>
            </a:r>
            <a:br>
              <a:rPr lang="fi-FI" sz="2400" dirty="0"/>
            </a:br>
            <a:r>
              <a:rPr lang="fi-FI" sz="2400" dirty="0" err="1">
                <a:hlinkClick r:id="rId2"/>
              </a:rPr>
              <a:t>es@espanjansanomat.es</a:t>
            </a:r>
            <a:endParaRPr lang="fi-FI" sz="2400" dirty="0"/>
          </a:p>
          <a:p>
            <a:r>
              <a:rPr lang="fi-FI" sz="2400" u="sng" dirty="0">
                <a:hlinkClick r:id="rId3"/>
              </a:rPr>
              <a:t>http://espanjansanomat.es/espanjansanomat/</a:t>
            </a:r>
            <a:endParaRPr lang="fi-FI" sz="2400" dirty="0"/>
          </a:p>
          <a:p>
            <a:endParaRPr lang="fi-FI" sz="2400" u="sng" dirty="0" smtClean="0">
              <a:latin typeface="Lucida Sans" panose="020B0602030504020204" pitchFamily="34" charset="0"/>
            </a:endParaRPr>
          </a:p>
          <a:p>
            <a:endParaRPr lang="fi-FI" sz="2400" u="sng" dirty="0">
              <a:latin typeface="Lucida Sans" panose="020B0602030504020204" pitchFamily="34" charset="0"/>
            </a:endParaRPr>
          </a:p>
          <a:p>
            <a:endParaRPr lang="fi-FI" sz="2400" u="sng" dirty="0" smtClean="0">
              <a:latin typeface="Lucida Sans" panose="020B0602030504020204" pitchFamily="34" charset="0"/>
            </a:endParaRPr>
          </a:p>
          <a:p>
            <a:endParaRPr lang="fi-FI" sz="2400" dirty="0"/>
          </a:p>
        </p:txBody>
      </p:sp>
    </p:spTree>
    <p:extLst>
      <p:ext uri="{BB962C8B-B14F-4D97-AF65-F5344CB8AC3E}">
        <p14:creationId xmlns:p14="http://schemas.microsoft.com/office/powerpoint/2010/main" val="1020895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262" y="21097"/>
            <a:ext cx="2411147" cy="4282198"/>
          </a:xfrm>
          <a:prstGeom prst="rect">
            <a:avLst/>
          </a:prstGeom>
        </p:spPr>
      </p:pic>
      <p:pic>
        <p:nvPicPr>
          <p:cNvPr id="3" name="Kuva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451" y="3941312"/>
            <a:ext cx="5211432" cy="2934365"/>
          </a:xfrm>
          <a:prstGeom prst="rect">
            <a:avLst/>
          </a:prstGeom>
        </p:spPr>
      </p:pic>
      <p:sp>
        <p:nvSpPr>
          <p:cNvPr id="4" name="Tekstiruutu 3"/>
          <p:cNvSpPr txBox="1"/>
          <p:nvPr/>
        </p:nvSpPr>
        <p:spPr>
          <a:xfrm>
            <a:off x="333812" y="5223828"/>
            <a:ext cx="315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Ravintola </a:t>
            </a:r>
            <a:r>
              <a:rPr lang="fi-FI" dirty="0" err="1" smtClean="0"/>
              <a:t>Uusi-Refla</a:t>
            </a:r>
            <a:r>
              <a:rPr lang="fi-FI" dirty="0" smtClean="0"/>
              <a:t>, </a:t>
            </a:r>
            <a:r>
              <a:rPr lang="fi-FI" dirty="0" err="1" smtClean="0"/>
              <a:t>Fuengirola</a:t>
            </a:r>
            <a:endParaRPr lang="fi-FI" dirty="0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5" y="38006"/>
            <a:ext cx="6876256" cy="3871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52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orakulmio 1"/>
          <p:cNvSpPr/>
          <p:nvPr/>
        </p:nvSpPr>
        <p:spPr>
          <a:xfrm>
            <a:off x="467544" y="332656"/>
            <a:ext cx="784887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sz="2400" dirty="0"/>
              <a:t>Espanjan sanomat toimii Centro </a:t>
            </a:r>
            <a:r>
              <a:rPr lang="fi-FI" sz="2400" dirty="0" err="1"/>
              <a:t>HISPANIAn</a:t>
            </a:r>
            <a:r>
              <a:rPr lang="fi-FI" sz="2400" dirty="0"/>
              <a:t> tiloissa, joka on palvelukeskus Costa del Solilla. </a:t>
            </a:r>
            <a:endParaRPr lang="fi-FI" sz="2400" dirty="0" smtClean="0"/>
          </a:p>
          <a:p>
            <a:r>
              <a:rPr lang="fi-FI" sz="2400" dirty="0" smtClean="0"/>
              <a:t>Centro </a:t>
            </a:r>
            <a:r>
              <a:rPr lang="fi-FI" sz="2400" dirty="0"/>
              <a:t>HISPANIA palvelee Espanjassa asuvia ja matkailevia suomalaisia omalla äidinkielellä ympäri vuoden. He tarjoavat mm. seuraavia </a:t>
            </a:r>
            <a:r>
              <a:rPr lang="fi-FI" sz="2400" dirty="0" smtClean="0"/>
              <a:t>palveluja;</a:t>
            </a:r>
          </a:p>
          <a:p>
            <a:r>
              <a:rPr lang="fi-FI" sz="2400" dirty="0"/>
              <a:t/>
            </a:r>
            <a:br>
              <a:rPr lang="fi-FI" sz="2400" dirty="0"/>
            </a:br>
            <a:r>
              <a:rPr lang="fi-FI" sz="2400" dirty="0"/>
              <a:t>• Kiinteistönvälitys</a:t>
            </a:r>
            <a:br>
              <a:rPr lang="fi-FI" sz="2400" dirty="0"/>
            </a:br>
            <a:r>
              <a:rPr lang="fi-FI" sz="2400" dirty="0"/>
              <a:t>• </a:t>
            </a:r>
            <a:r>
              <a:rPr lang="fi-FI" sz="2400" dirty="0" err="1"/>
              <a:t>Hits</a:t>
            </a:r>
            <a:r>
              <a:rPr lang="fi-FI" sz="2400" dirty="0"/>
              <a:t> Mobile </a:t>
            </a:r>
            <a:r>
              <a:rPr lang="fi-FI" sz="2400" dirty="0" err="1"/>
              <a:t>-pre</a:t>
            </a:r>
            <a:r>
              <a:rPr lang="fi-FI" sz="2400" dirty="0"/>
              <a:t> </a:t>
            </a:r>
            <a:r>
              <a:rPr lang="fi-FI" sz="2400" dirty="0" err="1"/>
              <a:t>paid-korttien</a:t>
            </a:r>
            <a:r>
              <a:rPr lang="fi-FI" sz="2400" dirty="0"/>
              <a:t> myynti ja lataus (puhelin ja/tai dataliittymät)</a:t>
            </a:r>
            <a:br>
              <a:rPr lang="fi-FI" sz="2400" dirty="0"/>
            </a:br>
            <a:r>
              <a:rPr lang="fi-FI" sz="2400" dirty="0"/>
              <a:t>• Kiinteiden </a:t>
            </a:r>
            <a:r>
              <a:rPr lang="fi-FI" sz="2400" dirty="0" err="1"/>
              <a:t>adsl-ja</a:t>
            </a:r>
            <a:r>
              <a:rPr lang="fi-FI" sz="2400" dirty="0"/>
              <a:t> puhelinliittymien (</a:t>
            </a:r>
            <a:r>
              <a:rPr lang="fi-FI" sz="2400" dirty="0" err="1"/>
              <a:t>Jazztel</a:t>
            </a:r>
            <a:r>
              <a:rPr lang="fi-FI" sz="2400" dirty="0"/>
              <a:t>) sopimusmyynti ja asennusten järjestäminen</a:t>
            </a:r>
            <a:br>
              <a:rPr lang="fi-FI" sz="2400" dirty="0"/>
            </a:br>
            <a:r>
              <a:rPr lang="fi-FI" sz="2400" dirty="0"/>
              <a:t>• Puhelinmyynti ja -korjaukset</a:t>
            </a:r>
            <a:br>
              <a:rPr lang="fi-FI" sz="2400" dirty="0"/>
            </a:br>
            <a:r>
              <a:rPr lang="fi-FI" sz="2400" dirty="0"/>
              <a:t>• Tietokoneiden käyttöjärjestelmävikojen korjaukset sekä tietokoneasennukset</a:t>
            </a:r>
            <a:br>
              <a:rPr lang="fi-FI" sz="2400" dirty="0"/>
            </a:br>
            <a:r>
              <a:rPr lang="fi-FI" sz="2400" dirty="0"/>
              <a:t>• Neuvontapalvelut puhelin- ja tietokoneasioissa</a:t>
            </a:r>
            <a:br>
              <a:rPr lang="fi-FI" sz="2400" dirty="0"/>
            </a:br>
            <a:r>
              <a:rPr lang="fi-FI" sz="2400" dirty="0"/>
              <a:t>• Autojen rekisteröinti</a:t>
            </a:r>
            <a:br>
              <a:rPr lang="fi-FI" sz="2400" dirty="0"/>
            </a:br>
            <a:r>
              <a:rPr lang="fi-FI" sz="2400" dirty="0"/>
              <a:t>• Asiointipalvelut liittyen Espanjassa asumiseen</a:t>
            </a:r>
          </a:p>
        </p:txBody>
      </p:sp>
    </p:spTree>
    <p:extLst>
      <p:ext uri="{BB962C8B-B14F-4D97-AF65-F5344CB8AC3E}">
        <p14:creationId xmlns:p14="http://schemas.microsoft.com/office/powerpoint/2010/main" val="353832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 descr="http://1.bp.blogspot.com/-CeA-kqamZoc/UYPfFMo6QMI/AAAAAAAAAQs/oi1_x9oN-Cg/s1600/IMG_543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712968" cy="6336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46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orakulmio 1"/>
          <p:cNvSpPr/>
          <p:nvPr/>
        </p:nvSpPr>
        <p:spPr>
          <a:xfrm>
            <a:off x="323528" y="764704"/>
            <a:ext cx="792088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dirty="0"/>
              <a:t>Espanjan sanomissa oli parhaillaan 2 </a:t>
            </a:r>
            <a:r>
              <a:rPr lang="fi-FI" dirty="0" smtClean="0"/>
              <a:t>media-alanharjoittelijaa </a:t>
            </a:r>
            <a:r>
              <a:rPr lang="fi-FI" dirty="0"/>
              <a:t>Suomesta. Heillä on ollut harjoittelija myös </a:t>
            </a:r>
            <a:r>
              <a:rPr lang="fi-FI" dirty="0" err="1"/>
              <a:t>Lybeckeriltä</a:t>
            </a:r>
            <a:r>
              <a:rPr lang="fi-FI" dirty="0"/>
              <a:t> joitakin vuosia sitten</a:t>
            </a:r>
            <a:r>
              <a:rPr lang="fi-FI" dirty="0" smtClean="0"/>
              <a:t>.</a:t>
            </a:r>
          </a:p>
          <a:p>
            <a:endParaRPr lang="fi-FI" dirty="0"/>
          </a:p>
          <a:p>
            <a:r>
              <a:rPr lang="fi-FI" dirty="0"/>
              <a:t>Mia kertoi, että mikäli media-alan opiskelija haluaa heille harjoitteluun, kannattaa heihin olla yhteyksissä mahdollisimman varhaisessa vaiheessa.</a:t>
            </a:r>
          </a:p>
          <a:p>
            <a:r>
              <a:rPr lang="fi-FI" dirty="0"/>
              <a:t>Mian kanssa keskustellessa tuli ilmi, että Espanjan sanomat voisi alkaa mielellään välittäväksi organisaatioksi myös muiden alojen </a:t>
            </a:r>
            <a:r>
              <a:rPr lang="fi-FI" dirty="0" err="1"/>
              <a:t>työssäoppimispaikkoihin</a:t>
            </a:r>
            <a:r>
              <a:rPr lang="fi-FI" dirty="0"/>
              <a:t>, esimerkiksi aluksi ravintola-alan opiskelijat.  </a:t>
            </a:r>
            <a:endParaRPr lang="fi-FI" dirty="0" smtClean="0"/>
          </a:p>
          <a:p>
            <a:endParaRPr lang="fi-FI" dirty="0" smtClean="0"/>
          </a:p>
          <a:p>
            <a:r>
              <a:rPr lang="fi-FI" dirty="0" smtClean="0"/>
              <a:t>Palaamme </a:t>
            </a:r>
            <a:r>
              <a:rPr lang="fi-FI" dirty="0"/>
              <a:t>siis asiaan heti kun päätökset uusista liikkuvuushankkeista tulevat.  Aluksi </a:t>
            </a:r>
            <a:r>
              <a:rPr lang="fi-FI" dirty="0" smtClean="0"/>
              <a:t>kokeillaan </a:t>
            </a:r>
            <a:r>
              <a:rPr lang="fi-FI" dirty="0"/>
              <a:t>muutama vaihto, miten kaikki sujuu. Tämän jälkeen katsotaan jatkoa. Koska Espanjan sanomissa on rajalliset resurssit niin he haluavat ensin katsoa kuinka paljon heidän aikaansa vie erilaiset tehtävät vaihdon järjestelyyn liittyen. </a:t>
            </a:r>
            <a:endParaRPr lang="fi-FI" dirty="0" smtClean="0"/>
          </a:p>
          <a:p>
            <a:endParaRPr lang="fi-FI" dirty="0"/>
          </a:p>
          <a:p>
            <a:r>
              <a:rPr lang="fi-FI" dirty="0"/>
              <a:t>Alueella on useita suomalaisia asunnon välitysfirmoja, joiden kautta saa vuokra-asunnon helposti, </a:t>
            </a:r>
            <a:r>
              <a:rPr lang="fi-FI" dirty="0" err="1"/>
              <a:t>esim</a:t>
            </a:r>
            <a:r>
              <a:rPr lang="fi-FI" dirty="0"/>
              <a:t> Tupasi, joka on toiminut Aurinkorannikolla kalustettujen asuntojen välittäjänä jo 15 vuotta.</a:t>
            </a:r>
          </a:p>
          <a:p>
            <a:r>
              <a:rPr lang="fi-FI" u="sng" dirty="0" err="1">
                <a:hlinkClick r:id="rId2"/>
              </a:rPr>
              <a:t>www.tupasi.net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8658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Mia Kon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" y="16481"/>
            <a:ext cx="4858963" cy="687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uorakulmio 1"/>
          <p:cNvSpPr/>
          <p:nvPr/>
        </p:nvSpPr>
        <p:spPr>
          <a:xfrm>
            <a:off x="4932040" y="291735"/>
            <a:ext cx="39959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dirty="0"/>
              <a:t>Olimme Mian kanssa molemmat tyytyväisiä tapaamiseen, </a:t>
            </a:r>
            <a:endParaRPr lang="fi-FI" dirty="0" smtClean="0"/>
          </a:p>
          <a:p>
            <a:r>
              <a:rPr lang="fi-FI" dirty="0" smtClean="0"/>
              <a:t>tästä </a:t>
            </a:r>
            <a:r>
              <a:rPr lang="fi-FI" dirty="0"/>
              <a:t>on hyvä aloittaa yhteistyö!</a:t>
            </a:r>
          </a:p>
          <a:p>
            <a:r>
              <a:rPr lang="fi-FI" dirty="0"/>
              <a:t>Mia joutui lähtemään klo 18.00 ja minun lentoni </a:t>
            </a:r>
            <a:r>
              <a:rPr lang="fi-FI" dirty="0" smtClean="0"/>
              <a:t>lähti </a:t>
            </a:r>
            <a:r>
              <a:rPr lang="fi-FI" dirty="0"/>
              <a:t>Malagasta  klo 20:25. Lähdinkin sitten kauppahallin kautta lentoasemalle junaillen.</a:t>
            </a:r>
          </a:p>
        </p:txBody>
      </p:sp>
      <p:pic>
        <p:nvPicPr>
          <p:cNvPr id="3" name="Kuva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564904"/>
            <a:ext cx="2376738" cy="422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7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ruutu 1"/>
          <p:cNvSpPr txBox="1"/>
          <p:nvPr/>
        </p:nvSpPr>
        <p:spPr>
          <a:xfrm>
            <a:off x="28600" y="540664"/>
            <a:ext cx="7560840" cy="8956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400" u="sng" dirty="0" smtClean="0">
                <a:latin typeface="Lucida Sans" panose="020B0602030504020204" pitchFamily="34" charset="0"/>
              </a:rPr>
              <a:t>Valencia 6.5.2014</a:t>
            </a:r>
          </a:p>
          <a:p>
            <a:endParaRPr lang="fi-FI" sz="2400" u="sng" dirty="0">
              <a:latin typeface="Lucida Sans" panose="020B0602030504020204" pitchFamily="34" charset="0"/>
            </a:endParaRPr>
          </a:p>
          <a:p>
            <a:r>
              <a:rPr lang="fi-FI" sz="2400" dirty="0"/>
              <a:t>tapaaminen 2 tarjoilijaopiskelijan </a:t>
            </a:r>
            <a:endParaRPr lang="fi-FI" sz="2400" dirty="0" smtClean="0"/>
          </a:p>
          <a:p>
            <a:r>
              <a:rPr lang="fi-FI" sz="2400" dirty="0" smtClean="0"/>
              <a:t>(</a:t>
            </a:r>
            <a:r>
              <a:rPr lang="fi-FI" sz="2400" dirty="0"/>
              <a:t>Hannele Niemelä ja Kerttu </a:t>
            </a:r>
            <a:r>
              <a:rPr lang="fi-FI" sz="2400" dirty="0" err="1"/>
              <a:t>Tirilä</a:t>
            </a:r>
            <a:r>
              <a:rPr lang="fi-FI" sz="2400" dirty="0"/>
              <a:t>) </a:t>
            </a:r>
            <a:endParaRPr lang="fi-FI" sz="2400" dirty="0" smtClean="0"/>
          </a:p>
          <a:p>
            <a:r>
              <a:rPr lang="fi-FI" sz="2400" dirty="0" err="1" smtClean="0"/>
              <a:t>top-paikalla</a:t>
            </a:r>
            <a:r>
              <a:rPr lang="fi-FI" sz="2400" dirty="0" smtClean="0"/>
              <a:t> </a:t>
            </a:r>
            <a:r>
              <a:rPr lang="fi-FI" sz="2400" dirty="0" err="1"/>
              <a:t>Silken</a:t>
            </a:r>
            <a:r>
              <a:rPr lang="fi-FI" sz="2400" dirty="0"/>
              <a:t> </a:t>
            </a:r>
            <a:r>
              <a:rPr lang="fi-FI" sz="2400" dirty="0" err="1"/>
              <a:t>Puerta</a:t>
            </a:r>
            <a:r>
              <a:rPr lang="fi-FI" sz="2400" dirty="0"/>
              <a:t> </a:t>
            </a:r>
            <a:r>
              <a:rPr lang="fi-FI" sz="2400" dirty="0" smtClean="0"/>
              <a:t>Valencia</a:t>
            </a:r>
          </a:p>
          <a:p>
            <a:r>
              <a:rPr lang="fi-FI" sz="2400" dirty="0" smtClean="0"/>
              <a:t> </a:t>
            </a:r>
            <a:r>
              <a:rPr lang="fi-FI" sz="2400" dirty="0"/>
              <a:t>–hotellissa</a:t>
            </a:r>
            <a:r>
              <a:rPr lang="fi-FI" sz="2400" dirty="0" smtClean="0"/>
              <a:t>.</a:t>
            </a:r>
          </a:p>
          <a:p>
            <a:endParaRPr lang="fi-FI" sz="2400" dirty="0"/>
          </a:p>
          <a:p>
            <a:r>
              <a:rPr lang="fi-FI" sz="2400" dirty="0" smtClean="0"/>
              <a:t> </a:t>
            </a:r>
            <a:r>
              <a:rPr lang="en-US" sz="1200" u="sng" dirty="0">
                <a:hlinkClick r:id="rId2"/>
              </a:rPr>
              <a:t>http://</a:t>
            </a:r>
            <a:r>
              <a:rPr lang="en-US" sz="1200" u="sng" dirty="0" smtClean="0">
                <a:hlinkClick r:id="rId2"/>
              </a:rPr>
              <a:t>www.hoteles-silken.com/hoteles/puerta-valencia</a:t>
            </a:r>
            <a:endParaRPr lang="en-US" sz="1200" u="sng" dirty="0" smtClean="0"/>
          </a:p>
          <a:p>
            <a:endParaRPr lang="en-US" sz="2400" u="sng" dirty="0"/>
          </a:p>
          <a:p>
            <a:r>
              <a:rPr lang="en-US" sz="2400" dirty="0" err="1" smtClean="0"/>
              <a:t>Vaihdon</a:t>
            </a:r>
            <a:r>
              <a:rPr lang="en-US" sz="2400" dirty="0" smtClean="0"/>
              <a:t> </a:t>
            </a:r>
            <a:r>
              <a:rPr lang="en-US" sz="2400" dirty="0" err="1" smtClean="0"/>
              <a:t>järjestänyt</a:t>
            </a:r>
            <a:r>
              <a:rPr lang="en-US" sz="2400" dirty="0" smtClean="0"/>
              <a:t> </a:t>
            </a:r>
            <a:r>
              <a:rPr lang="en-US" sz="2400" dirty="0" err="1" smtClean="0"/>
              <a:t>organisaatio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Centro Superior de </a:t>
            </a:r>
            <a:r>
              <a:rPr lang="en-US" sz="2400" dirty="0" err="1"/>
              <a:t>Hostelería</a:t>
            </a:r>
            <a:r>
              <a:rPr lang="en-US" sz="2400" dirty="0"/>
              <a:t> y </a:t>
            </a:r>
            <a:endParaRPr lang="en-US" sz="2400" dirty="0" smtClean="0"/>
          </a:p>
          <a:p>
            <a:r>
              <a:rPr lang="en-US" sz="2400" dirty="0" err="1" smtClean="0"/>
              <a:t>Turismo</a:t>
            </a:r>
            <a:r>
              <a:rPr lang="en-US" sz="2400" dirty="0" smtClean="0"/>
              <a:t> </a:t>
            </a:r>
            <a:r>
              <a:rPr lang="en-US" sz="2400" dirty="0"/>
              <a:t>del </a:t>
            </a:r>
            <a:r>
              <a:rPr lang="en-US" sz="2400" dirty="0" err="1"/>
              <a:t>Mediterráneo</a:t>
            </a:r>
            <a:r>
              <a:rPr lang="en-US" sz="2400" dirty="0"/>
              <a:t> /  </a:t>
            </a:r>
            <a:endParaRPr lang="en-US" sz="2400" dirty="0" smtClean="0"/>
          </a:p>
          <a:p>
            <a:r>
              <a:rPr lang="en-US" sz="2400" dirty="0" smtClean="0"/>
              <a:t>Sara </a:t>
            </a:r>
            <a:r>
              <a:rPr lang="en-US" sz="2400" dirty="0"/>
              <a:t>Carducci</a:t>
            </a:r>
            <a:endParaRPr lang="fi-FI" sz="2400" dirty="0"/>
          </a:p>
          <a:p>
            <a:endParaRPr lang="fi-FI" sz="2400" u="sng" dirty="0" smtClean="0">
              <a:hlinkClick r:id="rId3"/>
            </a:endParaRPr>
          </a:p>
          <a:p>
            <a:r>
              <a:rPr lang="fi-FI" sz="2400" u="sng" dirty="0" err="1" smtClean="0">
                <a:hlinkClick r:id="rId3"/>
              </a:rPr>
              <a:t>www.cshm.es</a:t>
            </a:r>
            <a:endParaRPr lang="fi-FI" sz="2400" dirty="0"/>
          </a:p>
          <a:p>
            <a:endParaRPr lang="en-US" sz="2400" dirty="0" smtClean="0"/>
          </a:p>
          <a:p>
            <a:endParaRPr lang="en-US" sz="2400" u="sng" dirty="0"/>
          </a:p>
          <a:p>
            <a:endParaRPr lang="en-US" sz="2400" u="sng" dirty="0" smtClean="0"/>
          </a:p>
          <a:p>
            <a:endParaRPr lang="fi-FI" sz="2400" dirty="0"/>
          </a:p>
          <a:p>
            <a:endParaRPr lang="fi-FI" sz="2400" dirty="0" smtClean="0"/>
          </a:p>
          <a:p>
            <a:endParaRPr lang="fi-FI" sz="2400" dirty="0"/>
          </a:p>
          <a:p>
            <a:endParaRPr lang="fi-FI" sz="2400" dirty="0"/>
          </a:p>
          <a:p>
            <a:endParaRPr lang="fi-FI" sz="2400" dirty="0">
              <a:latin typeface="Lucida Sans" panose="020B0602030504020204" pitchFamily="34" charset="0"/>
            </a:endParaRPr>
          </a:p>
        </p:txBody>
      </p:sp>
      <p:sp>
        <p:nvSpPr>
          <p:cNvPr id="3" name="AutoShape 2" descr="data:image/jpeg;base64,/9j/4AAQSkZJRgABAQAAAQABAAD/2wCEAAkGBxMTEhUTExQWFhQXGB4ZGRgYFxwcGRobGBwfGBgbGxcgHSghHR4lHBcdITIhJSorLi4uGh8zODMtNygtLisBCgoKDg0OGhAQGywkICQsLCwsLCwsLCwsLCwsLCwsLCwsLCwsLCwsLCwsLCwsLCwsLCwsLCwsLCwsLCwsLCwsLP/AABEIALoBDwMBIgACEQEDEQH/xAAbAAACAwEBAQAAAAAAAAAAAAAEBQIDBgEHAP/EAEUQAAIBAwIFAgQDBgQFAgQHAAECEQMSIQAxBAUiQVETYQYycYFCkaEUI1JiscEzctHwQ4KS4fEk0hVjosIHFlNzg5Oy/8QAGgEAAwEBAQEAAAAAAAAAAAAAAQIDBAAFBv/EACkRAAICAgICAgICAQUAAAAAAAABAhEDIRIxBEEiURNhMvAFIzNScdH/2gAMAwEAAhEDEQA/APL6qzVUAXBjEdjjcHH5+V9pJ1NADLC0iPme3Az80icjt4jAyK6aw4mDJyYxP+hE5H8QOulu0Qd8rfIxNy9x04O4I99WugUDgG4n5SxIhYjMTvgoSPl9hGNcoVdvmB6VhYgfTyJPfODrrjPTIJYLkxloBAIOIgbefA12hTEyAbSO28Tv5iW8CY7aDdsKK+JSFJ827bYChf8AfvorgOINsWzuuPmhR3B/mdZG0X/xTqjiYsOd4O24xkZOBGjOG4cWAIJBAMyQ2QMzHcjsREEQbTox6AxTUiTbkSY/ywd/MT99PKrwqyTKgSQAfZiIYZEk9vMHsjp0wtUJmLgMjMYwR5g7edH8YArdPTHUROBBBHRJOGEmYifGiwHWqWkNBlkjeMqRgmQYACjz0jzimGZ+s4HVmIA9hsJJA23ImdfVKYCC45VrcLtKjcHY4P8As6lwaGCRFoInMCIIAPsSQD9dFaiD2EpXKi5gsqM2kdCsZRB5uzmZUEnuQTHrACTapABiNjKktEwSCZyZOQdIOOq3TJOB0m2LifmY7ZIAz4AG+dO+JHTVBGCp2gD+sk77AjRUzmgxAs2soR2GWEwYwwtXDsDj+KGBDSI0DxvDk9UqM9SxiSJuDAZDL3EScwJ1atYm3IF7IGgEN+8UySe5uFwjuFnU3rl1uJliIJ8kdRMdsif+ZvoGi72wNNALVqgBWCacYkggbHDbgSAYwMba+4EksmQJJ8fYQfMxntO+jKfLjbdkNDG2CCVHv2JIgLGcedB0FDOAYuzBCATb1ZiPJ3nAPjTxe9CSRtPhSq08WRlWoofdetWJMmTMr9PoJJXEVN/999Lfg8gNxZz+84cRgzIaciBAk77bD6sKwz9x/XRyNhx9UcaNsEHcQD+hBB0vbktBpNlhO5QkbH+H5Rv2A0wK6rVyO07/AF0qWhmZvmXws5A9NlaJwRYc7fyn7sNLqPDOkh1ZDIiR7djOftOt1QYuyqFNzMAB5kxoKtTZZVgQdiCO43BBGe35jVfxTauKIPLBS4t7MHx7C5Z+/fAI/wC+jOGqBssFEnaDj2Jn5iO8gQfpGg4vklGpAKlSJAKmPcY239hoVfheoi3UjeszJW3yIJyvY9xv20ixSfoaeWMfYq4xhYYJBxByRM7z4MdsCBga7UDTORBg9wQYwJJxmR0/bEa5zShUXDIVBjsdxJ32J/PYZ1XSqGFB3gCTPv3kjft5/LT8HHsVZEyKOwYgn5bj1L2IggwDuT57HOdFUKxtVipJzJJ2yZJ2BBM5Mxk5GD3g3kQcy0wAAAIEzP2zP+hnU4dYA9iRMTGFwd8RHj3bud9nWnoc8g4sKRJyUIABAMAS1tt0ypJBBUnMbjQHOFN7EYJxaAZmM4OO8QCd9zvonkrlaag2lSJM5ExM4nAmIjA2t30p44k1Ki4ADDt2kiLZ6SRJxG59tVm6ihIfyZRcCTJ7eQvgDfbIP5asHU0yVk7HP3I3Gf8AxOqRV/CxgDM9yNun8vzG0alRGRGcDwAYgds9h/fxrOpMrQ3ogpBVBMSWWSMDvuE+oUb9oy2XmJVjDwCPleiShGDAN7Ng5+5nvpDQdhtm05JbJIJTpCzJGwJByQN8acisGMOAZSTe0GQ8ZMCf+aDtjvq0JJsm00ZBCZcme/zQW33InBx77HeME8PUAVSWC+CwAOT2giJAIGc74GRRwwVGEGZgfKxjM4gTAkR5BGJOCOLa3KgBoJAXO/ZfqpOMbt2ga81s2oqqMqhjAgMVAgRPa1TkSGGbunVVWnk9hAgk9zIaTJEgrEAkysZM6nVSDdH4zus4EAm2O8x9doOp8GmApE7DeSLQSR9jj6zoMNAHF/KCBBjY/wAptH6EnR3LkIQEkQeoBsjJCrAg7k5O2RgxGpcfRApHGSQZ7k3QR/21Ty+gQpMbwQMgmLhlu2WBU9yuNMno5opXh7eIUk3AsHuySRvJI3yMnRPFMYBUiAuwB3m4wQI6gBsADGRvqXCrNUn5ZuO/yywkfYTqVdOo9QPTPUZyDgEsc43Uk98mAddYGgfij+7PsR5nus5znHvvobhuKgMPIxHkYH6MT9tXcTNjSTsrSTJJJXMnP4j3PfOML1We+nT+IKCuBf8AeINgWUETM5AyO/008rJ+7cwR0GcEScjOApwO4nfbSLgh1oI/GM999vppw1SFbEdJwRawicMszjtAETiJ0rf0d7PqQK2MQpt6vmxNINZIE/8A6i7Tv2O0aFSMGCoUwR5taJ+tx39p20NT4oemUGCScx+GNvPzCZ9tdT5Rjvv3z7kxowAx9xdQKFGJAAkEdUAiYIk/LJiDtvgaWsyio10CCTgb5nyMWyTJH9iTV4wmQSSoMZ+rDB84P6/YWraXU7NAIIImY95G6n9dPtCPo1HwaT6nFA/L+ztGD2aDJ77CPr50XziuadCs6xcqFlJUMARkG1gQfuDpZ8GgipxFokNwzHeICwSRgz2x+onB/OwW4auoVixpsAAJkxiImdWn0LjEC/GJAHq0UdR3pTSb8uqnHtYD76fUnuUMBhsiTmN84gmPprzDi6bJ0srqSYhlI/qNelcnaeHpH+Qf01KDuQ7DuW1xTqo5BIU9sHuDHvBOtRS4ujXLOjISzEtTrGwEEqWAksh+X+xHbWVXb/f11nT8S1UeqjenVtqOg9RBKqjMoHqLa8R5bWxZFSTMGXx3NuSN/wARyek4BhkkqJQ9AEZgkFTEjuO206P4Ogv7Pw4ZPUA9QEK0EwkkzI2M4nWR5TzV7RUpk0r4a1WMDGRnf76K4jnlVkC4BVi4cLDT3+WBn6arfJUn/d/3swz8ecd1Y7Hw2kNnqVqSMpJK/vLVaRPuZ0l434OQj1FpsinAKdVzSRbaqyNjsutHR5khgmqUd2pmpTqraxakZBGBGw7QQO2iTTtA6YJqK3q06gYEFjBiMGXAm04jeNK5yS3sC03v+3/4eXV/hepS6lKsoImMEbjqjb/mjSjjaD0xLJGSNt5UiQcjwcT9s69gb0mp03ZA9tKqTest6hqQLsSOozHYHQNbktF4CVLm9Qo5wRDAspt2A7RHbR+MlvRSGaUX9nmnKKnRBOCSALo7gAbeD3P0gxoLiqxeq5JgTjaITABnHv4+mvQeM+HQis6KphDUhQR0kgrMYkiJEd/cayvMPhuoGMGJlrZFwnI8juMGD3jQlC4/HZfHnV7M44KsIwerB75G85H+/cakKwUkn8j39o8++u8fwTI4uBGO6x+u2uVCYb2H5TH+usri12bFNPou5bWa5TJIEkiAR1ZnIOJ8iASN5jTUOOkKyggfLHTIABhDO2dp7+NJeEgqTDEz80HpMSCGGwzsw+4301qUegWsZHmT5kqpmD5G36SISaseUdCt/wATA4AAJxvIm5djEDGJB9tXM5EyxDKcSCSCyECzHU0DB2MAjtqPC8CgBYgSAR5PTnPYbDYSJ776scFZYRI7CQIOI9Q/iIqA3ACInOslmg4rEMSCKmbWFxuAJhifddoJ9+06spowIkGJKnoIFq3FYHcRIOc+Zya1qrBIORcYkS4ViPkBESBv8oCnvA1FGYkgKhABtabTEEhQRvCiPaInA0oyR3juLDIY2lSOwOdzsZmR75ONXcPW/drOCBtuYiBA3yKZMYmD20LzSibCxMwwwNpZgGJ+vbXeFrEqGaDEt2GAFIj+YMi79mbXR6OfZzlVa6qTtdcRByJYHB850bXU4zMCQBHzAQYH5EjEQsAgKQn4ZoqBthMx3jv+Q/prSo164ORA2nI2yCY3xg7z30Wd2Kqil1aJJIU/UMwI7mdpmTvqmvy8qsx+n9NGV+J9MZzMecRvvnGN/Oi+E4haixj7aTJKUegGc4NT6ijHzDz5Hftp6EIp5zIO7C2BP4QoJz5We+raPLBcxAkqoI+odf7E/lphxFOEAP8ADHjUnm+Nh9WZn9jeoWbG/wCEyNG8JwJBUHMGc4GDI/PRakKD4H99tEU60fNnGI/TSR8hpk7sVcbSYMD7RMn3nECZkjB37d9CupLUzJBI7/U53yNvrOmnG1pn2jPj20trUS1oHvv328T2/wB7DWzFO1bOaNV8GV/3lYkgA8LVWMnqxIJ9vf67EacsQQYIOknwRSYV6xYRPCVhuDkCRsfy++n7pMyNbce+iPVlVdZlWgjwRI/Lb89D0qAUWp0gTAA6R7AbDOjalPxI+/8AbbVVh33/AO+dO4gspz/vH99Yfm/I+J9Ss4pMytUdxaQxgtI6RJBz41ugdWQCBt3xJ8n6a6WLn0BT4sR/DDE8MgIgiVIiCCOxG/fTJVyProirTySc7b/fuPpqi2NNTiqBduzC8B8QVqYVFquFkKUJuUjYi1gVH+41tJIi0wQcZOI99Zev8Jtg06veQGUjfJ6gT/TWmQ4zvie/6jGlx5JJnTxQl2gw88qKtj1VF02M4M3KQxioFNnbLEDP103o8+Ulw5K3hDelQVepDhgQfHuTk6wPxe9q0j/Ow+xUf6al8JV7qT9usyO22NFZ7lxaIT8OHaPTKFb1hU9EF59RLRHysoCFQQGiUQRPbYav4oLUaqrBet1AV0tqdQpoSjHEGGH2nvrE1eK9KmaoElOqLiJj3BkfbVnBfFdSspRWcWnKsy1FIacqSgZcjbP1Oq6vRlfjzS0aGvyWlWhFIVnJIkTlbQVtmJyTHm3WQ5x8LogXJAdSZGwm0iQRE2upgQMxrT8FzkSZVw5Y2ml+K4gkQZzKzO+qeccYtRSoeClXKNKt/hhVNhXERET/AE08m3psGNSi0eaUqTISk5DHbB6SVkgqRt+cjIjU24pmZQwnufwk/NG2No/PXOMqlatSWgXEbEgw7CDBnufyH0MRV/EVBUdN14XbbOM47EnfHfWDo9agyjTw0QpOFFywZGMyYOQSCTtjfQ9WnJxaAYUwLTDKZBYkkSTCiYlTECYJ4enC2A7XAAjMA4LNugIBPfJ9jrrUbQxYsVbcmZYbgd4iTEnBAzrC2a0j40MAtlogNEQRm6ABvJI8GfOuNJMmROJJxnEHGrTXEG4kyAwgg/MAAQgzb3kxkYBjVIsLAyT8pDE+ZjsN8mfE76UoijnFUNSaCMMMf82T2nqBH213hqCmknTIbJHe6CZm2dh2IHTtuDPjqZKWtE4JBHUDMH8+47519w3Auqr7fLdMLLCMDe4iZ2EgxnTxeiUlsULw/wC99Mn8RWR4mJPvp1w1YB5AJBiRG3sP8sePfyNK6/DlXn6MCTMye5G+Qc/fvp1RoEtJgwdznbx2A0WwIlzbkLNFRMgjsI95j3gaSPQqUWEyM69H5BX9VWoYkSU8GMxpfxPDIxipuNsbHuM99KremF9HOTAGm9XeE/W4KPyJA0PxtSR/XT7mFFKXCqijLQ3g4JKiPoD/ANGs0cg6x5Ib10c+qACPyJn7DtqZUgGTGieD4Msy4/FEnb7n76N5rwsSGBEEysZBU25Gwz2+upSaUhFH2LOFoFh5GN8b5/vo301QSRM99h+v99dr1Qg9hEx3gAb9tKa3EO4kE2eDdP1IiYPYj7+NL8sj09HWkOOEqC5rV6lRmKwSQoWSSswQAJwZGDmANPr4ovUjqWmzwThrVvif4TG4+x1kOF4l6L3h1JClQDdgOIi4pGQe+2nHBfEiVKNWmVgtTqCI/EyMLQROSe5jf7D1vClGHbJTVli/FVOJqcO6rEzTqK3/ANDgE/8AXOj6PEq6B1DWsARIAMFRutxAPtJ159W4lQhBOYj7H6Eye3bGttyLPCUT/KB+QC/216eOSkyctBaMP/Ij9dtFU6YIiQZJO48mDqrh1yfrpJxfOa9OvXRa9QKHgIWDIBFw/dspWN9gNjqvJRM8lY8rcPE9ttsdzoKopHf89F8o4pq/DrVci8zNqqoNrOB0hQNgNDVp8f2/TXTVqwwZXaf/ABvqKbahR5hQP/HpiMdd1PPcS6hfvJ0QIjcf78efrqUEn0Vk67BeJoo4hlVh/MAf7ap4PgKdIn01suyRJInyAZj7aMrU9Vhc6Xjs69EOP4ZqlGpTWJdSonAk+TGkfw5y2tQquKlMqrKIMhlJWe4JjfYwdaughI7fnnBGu8TTjsfyn9RovFuxVOtCfmh/cVjvFNjHmAT/AF0B8Mce9VXV3dvTK2hmJtDDZZ2UkbDGNOqnDB1KsAQwiPY76p4TktOgWNMFbhBBYkYMgicj84zpZKXK10Uj0Y7mdENXcfztJgyBcc/10NVo2GVY5GCMER2JETuPE76O5wpTimkEgs0R2uJ/voPj+IEqM4B98HaB327DWeylDj6QQMFiRgBck7EdKk5A+UbnfgIdRsLhLCYuVs2gxiMR9PaNc4pb8ZJE2qS28gG7EDaQwIBxvOpcTwYKG5HCkQAsAwJgFchfmx9QMxjE3Rspsq4YGZgKAgXfAI6tiGuGQM+Ad4i5+FDRjOxtJCiPl6Z8kjMkZGi6dAkTaRmSW2G4OCJwO8Yn8rK5QCTJ9gcbmN+w7aF2GqKeNFtI5gSsLkDLjNsRORk5zppyrlzOnt2+4P8AQww9wNLObZpMJW2Uzdn/ABF7bk4yDG09tav4V45RSW4gWiMjbz9fmG3fHbS5OShcQa5Uy2j8LrJYoQSZIEBSDkxn31w/CtF7glOqhyTAtP1j8Q94j+ureP8AjSmotTq8Fjv4wCDHt9tF8p+ITWGULR3PSF9/JOcGMA/WcTedfKXQ64XSEVHkVXh3U0qhbMmMVBB+YKJvWcxv4nWjq8sPElaoWGdgHAyocEAlT3VhmfzyCNFNzKi5ghWBPhIxiVDkTHtk/wBNvyPh1WnOAxy3eSNiZJMxHfV8U3PsEkoKzz74j4KpWrPRpj5bLBG1ocTMGBPnH9dK0+HlQTVcF5yikEL7EmPr41vviOmGuSlURDPWshSx3yx33GDjWZWiym1lZSO5MqfuD/ue2s+fJJPjEZJNcmjPNw8MQFNgxIjJ3wV7dvEx5Or+K4unWqRWpMpgW1EBJuiAKizBP8w860Am0zA7bY9jPfS+ny8VXNOrIzGNiY8/T9dQfyaFasyL8ATUKsB0icqsdgsNuMtsDHbRBahSFvU4iYERkkz7CAmY98zOtm/w36qL6YIbHURIGxE+0kEiex1lPiTgHoKxQBqeBCIRYJEF84vIDBYJAEtbcBrRCDlp9EaBRW4eoQGDXQRa4x1D+I4uyBkYtH0YzgfhekxYi5DDQJleoYBuU3bxGQYBySTpBy9krVVpMGtYVCe0FaZYeYyox4GtryBHU+m8mB0k5IH8J/116fh4mpbWiWV/HQFw3wvTa6nxHDISGgspZJzKlYYG0jMSImMxJm/Ll4dPTpYRSYDG6JyQDgxPmd9eh1ODNs4JiMg/2P8AbWO56hE4G/Y/Qd9erhcXLSMcuXsWcITd2Ofvt+WkXOvhjjXr1qtGmHSoxIAandEBSCCQdwcCe2nvLz1bHfx7exOtvyqmpUAkDJ3IB+Y/fR8hLirBBtS0Yb4P4arT4QpXpPSdXKw6MhIJLAi75hJYY8ahxIz9/vOt5zfhoBgf3/8AOsJxyQxjGZ/330+N3AV6kea8XXg1BjFRhJ/znP116VwYJpg+VkflpK/w7w9QkshBbcq5B87GRv7a0/LOAspBAZCraLtyBMSRAJ+2kxwlG3LofJJNaEPxFWNBVdLATUtNyKwIKu2xU/wrkQdC8m5i1cMxCKVa3pBAIgGSCxzntH000+MuV1K1MKgUMHDCWIEKpBzbv1aQfD3B1aJdaigAm4MCCCcAjB9u+llrJ+h4/wADV8KQqMzYVQWY5MBcklQpJAAmBk65Vr03Eo6tiSAGDAExJVlUj8tQcg8LxOR/gVjv4pOdZf4T40VK7gZmnOR4a5og+f000p1JREStWaOmBO4/3/TVlWCJBke2f11TVlVcqSCEZgQYIIUkQRkaE5TzCpWLioxcKFIYqt3fJeLm27k6F74jL7MX8Quf2pz2DbfedB1yGyDAiJ95mNt40f8AEVIHiXxu2fsJ8+P7a7TpCmAQIJx3k/6/fxrBklRrQ0pJkXbCf0JIDdgPA2x7aL4bcMglWJBIJ8jMsJ3752nY6ApMzE5En+A7iFBNpMjrBEEbug20Vw9N2IIxHVdM4BVwIbrIYCJWSAFMQWOsr2ak6LeEtsujDR2uJJlQWEgbyIA/qNT4ujg3gm0mVAAECQJIiBDARErEADXeE4Oza4sFKgCdj0nImMJHsBM+ClIlRJz8sYMdUAeSYtBjEbdtDQWmxLz2l+6YkHpgE2gAkvkTt1XXxAAsaIujVXDVWZIGBIUkHqlQSWHiHam33JO+GPP1JouWUhjaRPfrUz79MyfpqXwv8PmrTUTF8n3A+UgdsgQcGRjAyWU0o7Izj8hPRX1KjCnmSThc27/L9O2vX/gChw1GgrESWxMGDOYBxMflJxpRyz4YoAH06d9rEHrI6sQvSR7GTMHtiC5XgmxLopJ+Y3AlZEqGqSWIEgEk/L4OMmXyVLQ8cfEE+I+aMlYHhVsphBc4AzJiAZmAIOPOjOT81YUametjECQZBziZz9fvquvwcifXX+JSVbIIBUnBBP4v+Y/QBcdU9NlGCARKr2MqGIjbABiBv31l/LLuqHTrRV8SualL1Mlkw3k4hD+lp+k6++Hq8E03/wAO0sSYgAC4nuSDtjuMjQbkLUepmGZhA6ZuYjqnv7/eNG8PyV3pCoKhpRLC1CSyhZPUcQ0HABi5t5gwc79j9oaB6ZhmYxsFAiLfYnuAZG/mN9NuC5cjulS4GZIgCCqMOoSJg4+xGszw3BICoBBAtuKmSqtnx42xONxuNrwlALSQqCGAgTMgTcRjMmAZkknedDDPlb+ick+iyvWIQGmApuJC7zEjEbXAY9vpqiry6nxFEMAfYTaZk3XNvMgzGoVThVIPsboM+ST1bAYg7aUck50tJq3DsIg3I0i1rh1QZuBuMTb/AK61xknK2Di6MXV5CtKo7hgtt8AEv8yEHqbLsQS57DIJ/Eh3AcZUoMBVQqsDJU9IOwqVIj1CJNu4j5QIh1UX1LjSeIJtMsRKT80tiMEDvE5wQq4ni2myoCT1BarAQWMbBlMEQYUKqkg/w62YfKeOhJ4UzWcH8X8I9OTVVfdlYL+ZEDeMnSHnXEI4upsGVshlyCPYxrL80qkUihDwBEMI7QCCJkbwcT4zGjvhqrfwVIA7SCB2gnt237xr2fGnCW49/R5+WMo99FnAKLjBEydoPb+Ea3nIK0qOlyCYJItAJn8JNwz5GsNUpkKSu4Ijov3IXb6H9NV1edFa9Uq7LaUhZXpHpqcgBtnlo2BHtq+dc/jZKEuOz0Dn/Drb8o2Gyjczt76864tVJkEwT5Jx9CTrR8HzOvW4V2qlnqLUKRaAYiQJUCM7wZwc41gf/wAyt8rUwzDEmq0naJYltzPnb31PE+C4saS57Q14SmcZ/MD/ALa1/KuGJXsd/b+L66w3Bc9pT1I6kdwysMb72GJx9xrc8k59w9pBvnIyoGc4i73/AE74m2WVw+KJpO9g/PeFI7flB7eMHWTqwDJMDckgiPqdvz1secc+4Sp8tZQcYcFPm2ywC9iMHcHWJ5nxKMbR13AgWVEIIkQQqzcDvBPjGozzKELkVhBuRouQwZGD+Wx9vcaM5vyiipNQUaa1P41QK+RmXUAmfB0j+GeLAremSzK3yD0mkE5Nzk/QnGJPbWo57VpKoBdFJmJYSbcGIOft9N8aVZYTqQXCS0ZNKNxZZIBBXbaVjf76hw3wx+ylnWqXVlthkAIjIMgn3Gw7alwnEqagCh4JO4IiJGLhn5cgbZ7iNa2vw14Ck/MO+P8Af5aLyQk+SfQYwlHT9nk3MuAZ+JfxOfAEA/20tdhfIiNpzkf+e/01tuf8C9MEBW9Wu5UAZaxYBgDMk4geDrMcRyw05WvUSiTshtZ4mZKKSV2/FHfXjSycpSf7PRcKSoKp0wgBYL9LCJDbwQo/CdpH176PxEmASpaGcLGOu52gXAsrFewp95A1zl3CF5+cH5nFMXSZIUgiSf4hg9METKyfU5Z6gKlzSpMrB1LF2boVZZgGhVL7zE0fKkqtN9lnKugFkRTa9vULlvb0wyF8ETPWswVW5uoABgZ0XWqMuOkSxGCCoF1QEEhjmEAZTkSR76IqGrAW84aWbJisDNVBcOmQtVgRAWxApm8GgcsZUwHUQrlmBcLUWQ5YQBaV6WTGJI92pI62ymrwF4sNxkoQXMSRaX7/ACkGYE5GCRJO25Ty2mihTBHiD+pPudZrhmamwc2nrKiL7EBuU9b9TdTsST/KAMCY8b8TBqFbNqABXbZgHU2Yje+2Bvg9hqGWM8lJdC2k7Y84nn9CiVUBYmZCjAkjHjKwfvpaebVeKK2oLXYlmIxFxFu21pAgzhqg/EdZjlATiq5X9/UPqOR6SLYql2aXqs0oCMxb37bD0LguHkgJAAeGIgA2CCA0TA+UEjsB5LJPGsa12BScnvoDFEtVZnqNLHGDAukgiAYbDGQDksYmCY8ZwJEMUBAiWLC1ewF0iQZMe9v8ssK3G0qVIvSMjKepuTNMVVtfcLaQQRkgr7aTczrM7MSFAb5WABY3HMAtic9bASVEAAA6z89f6gXGuiv4g4Jg1azKpK9PUFWSGBiLTCsTJ7flqaPFLTUK8LiBCiTbAXJHTgBgBIyRMqdc5mSvD14QKKoqFmiZd8DqgQSTAmDKgAGRrLNzluIQVCOggEQblKnDR/MCIK7g7jaZTxqMW47GWmOa3NAUshVAYwQuR/lIx+fffRXBc9ZckMxgBRIxNoHvBuME53nIOsnU4syApLKPEEqkkBSwMTmLSZycRMR/aPUcFWIpRiXJlgQZQgBlkgHzn7DKnOO29HNm84lzVUtEK6ggi2ZzIyPPYxsfocLzTgHWshTIDXd5hsBcTm2D5+XbpAd8q4/FvQAewBtII6lKzgGdsYGO2lnxXxJoMtQ9dP5lByGAgsvi5SFJmQVyBi0b8D5tBnqNhXC07Z+eDJ2BEm6427yQxQEAQJkdObeZ8D6gY0yA5GzT1Rk4O3yiDkzBETldwXORaCWxZUJDklxbTamJM5yLifefofw3NKSKWcwu7XQINJUWpMDPzT3jadb1i3RHloznMKDMhhuvKuSCQ0SAwMBoIMgiRj5T2O5BXemDQqEG03KQy22PlSC0TMzjt9NF1uXLcWulXHzE/iN7qV2iAbR5z909WnDLJUNTYC4wLlMsIP4bS7AWx+GQIg6fEcseTiyGZKUbRrUQTlSZIX5bhJwJicTjWR5zwoNev6atDGVAV7ZgXxgwfUkEdjOAenWj4LmKnpe21iB1EiSYx8pgQN4kaE5vwQCrxCglfUIqW1GCuttpeJNube8Nbkwyg+hn+S0YoJoWcq4pPTZWkFyIU2tlYsYm9SvWZ3yNxFxCXi5ZixuJksx7se7QMkENlv8AL3Omi0ibEBNOb2AYqrESYJ+YXRHTGMNoChW6BKgEYHbM7QMfKT428azLM41yKqGjlPh4WIIPnxIgTjzmZgzjAnT7k7GFHUdwvSbWFsmCs7SpgENIGxLALeGp3JcYMn+Jh3ntJUHORnYkbXFmkUFxE5gEM3Uy4JmQJiTCYyD0ki3biy/HkRlDdCzmRJqMIME5i0HO5FuJugGAJwJO4DqODEi4T5jv48gfUiN9T4ipMk5BAMAFZIIBGwEwTtEEAfh1SaZZmaADdkBbR3ZgB28R5x768by88s2Sn0bcUFFES4Bi6DEHMWg/xEZAj+ux20TyziYrIavVTRYC7GB0qAQDESDOB0iWEaI5cf3hIUFgilFtDMxD22MBhei5jsRjIORChwhp+peLWRLSuCBcRFwEqYIyp8byI1njcGn6KNB3KSRVNJUetaXOGVcoWFzMxIJicHoXO5ON18K8+QulMujACYFzALk/4r5JG+AcDfWJXnSwrFoHpFaiiC1VirKXIPS5l1aT/CZPdivhrhCgZ2BWU+b8NqjGd8+QMwDq8XJtKPs60ls1fxzzKi4kVKlMMtpdPbMMohiM/wAXfbXlvE8HDyrJUT+X/wBpyDt2850y+JeYX+qknpYMo2MWjEfUEfbWa4CoGDXb3A7wYIOxnyBgahKDi5MrKa4qjfUuWnBYCBI6yloBA6rUUpkrBZwCQrKEXEHty40wLFpyVCkBxTUALaKoUU3gZgAqFybvmA1ZQdYEFRB/GQSt7FqZcyoCywbpBMXKyiBrjMq1IYMpBCTcCpY2MuWhlMkATdsSdmYXHpEeI4NhEF0a3LNCqULuBTmwCRKkBgJAUyChmHEUJLFWFV5LCahvNykgKpALA07BasiGfbbRHpZVGBUEXA5UrUD0yFZSSQsVRcpkgI5DRB1RzdRCrUtakrKLs5FVbqwtJlSqkmOkwU37KjuSRx1AdAIQFj1gW2C85uOFIF24OabTtoU0y5VmRvlllNoRD/xFKFj1ghkEyoAIuvczOjUc2NWZAVJNUliCthcMbYsUWgJeq3wTGc6lxFJXrIpZlNQWMFRlALSaqHrNNHZnqdRW6KrBSSJF4JEcjsM5ZwC8LSLWKHdlD2AZziAIkKWOMGBrQsoCNAgwWAnqIkMYEAAwv6ZwdL+UsGF5N25JEZJ8ewncE941HmV1yKtwacN47iT28eCGPeCPIm3LIzRGlCzN8dzE1KpoU80Wta6d1tVQQkSHVUtM4zUXOIuXjIqIyqW3mVMgAL+K2fwmXciDgb4ufgRTchSZO4GSJuYdcdOQMwRK++rOm0FLQqNgAAAxuIHcR2kwY7Z7PHlNOKtEoP2w/nFZUDpdCmbpW6Q0iM4YQPlWDN0wbiM9TrIQt1RmDAFpONriKfQBcwjCgE3AZzLPmoLWsSYJJxtF2ZIOxtA6Z+Q9gTpVR4Yn0x0rAANyfKEJBG7AHDNsZlcZjQnHXeh7tlnEozI4tWQotlT6cqJDGDasH8UkDqwIaU3JebgIx4hiXDgCcs4dmYkCLiQAVLAEf4Z86flkvRVZj6ogMwQxCmYpgARHVtGTjABG51SpWRUChnC9WBISWK3EGd84MScLJ1ODj/tyV2dLQq5xxX7PWuolHV1DLa2IiAwPcMCMnIjtiG3L+YjjuHek4AYqA0ZYMCbXQSJYKuB/MQcMYynKaP8A6hVgfORGCO+Ae4/t208HD+nxsr03UyYHfqg4xnqujMY31668RcFXaM68mpOMujN8LxJ9VPVkKtUE4kAG5WEScdRkHf7aZ8c7QtRQ1hbN2OpsSOo3DpwTGCoxvp9zLgUUoQoE1VBEQILAx/TQfE8IHpMM5U9yY/XW6cbjvshjnyba6D+UFq3DMpqUL1lY9Spf7Ej0jILAHJOwJPbQdfgXqKxABYnPWYwSTtTncnM9u+5U/DtC/ifTNsMT89JHgj2YEjM5kadNKEqyUicCPRpjEAg4QRvP30im3UmgpdpM5W4dVIIVlzMQuY2EXgH5RiO+pftdhCvTYpu0DJIAUK6EukiIAicz9KKkEHoAAwSgIjwQLo/TQH7PglbAFG0QYmMCc5+2RpZZJL+IOFdln7QSzQw+fDmCwVoVYYvO7bM234hC6Ep8FVYH921gABf0ywF2GmoEZRJGexj8u0g61csQ1yiVY3ZxhicbHtOrmarazh6+MrDAFfBDh5LSZgA5YxBBJjy5PYzWi7lYYvb6lirKibwT7BVXpyZ7HYgE4LSpX6SSDd1ykmAcywVsyrEC2ZOM4EJOBvrMtMKbjNo6F+UElSCsRCznAjGn/Bc1rXITUZSyFpPDMWmVuBVaYN0j5vAgkZ1bDlrSFnCtiWvTecWsOqYqqDm7YEgATaYzn7kwPSwlWLAQI2LZ2EtgEzOOw99abj+fVFkftDm7ENwzgLCloW62Nvwqf5iI1ka9d9w1oIBJjBmcwSQckCIiPpGs/lzTktU/ZTH0ENWZTAuSAPlLC0yWGcR5icAqfGo1QwQF1c05IWowJVh2tuwfAiQBttoairZuW68yFCyBGN8iZ/QGYnRXqkAqVyQQGWneqGZ9TtBFgNx2IXssayp3JplA/hnoUxbUADshAKsrMFb8ckxkZEDaBncueX89T9mRBcjLgWqrM2zEiBBkN38GCY1h6NMiGgEQFkjthRI3EYH/AIMNuTXEF7gAxgKZTtOf3bmCFG3k61YfIlGaj6ElBMX/ABAHevVYKbUEkxCoAiyG7LO8DczGs9Qqim8uGsyGUBbowRAbA6o7zAOtNxPGBjD0aJk5kBgdssbVLHAgkAjSHmfGLVhjSCYAhMAxsTJOdUk1Jtjbo9Z4LgIYqolmtFtRACtoems9XSbDTJKwYJMiY1XxHAwSxDIom0FDH7qtbMjdghA2yG38tuFZCWgrFksyz8hJs6oFsIKcwBcA03RmPGVkzcaZaAXQtlWXoUwDIAvgx2xg51n5v6NXCiZ5f0Wt6aKVKgqglOq1sxcQ1xByZBgfMTqviuGXcs1NspcpEBhM1IIwAsrB3Xf3Y1uIEDBIC4tGTgW4gkEqVxBBMeY0vr1Bb0qGVuhgWKWlSFADBDkB4kysKDm4DSKUm9DtJIA4mmQhdgFYM0IYAAvWt2ELabjc3bIxnSrgGZ+JV1aUAYswe5WiVX01ui20U6hgACWUs7GNMuK4l/SDobLqkyFwEWqbmN0LKMFJ3txIa0KQeCg1lJptcWqJ8huW29SWqqB6ZdLSDghmWARhdOL9mXKrGnCNBde4P8SneDMz1STN0CQQYAIGngVOlmywxn3O0wBGPODHmCn5vRcyQekVLoEKpUu/W6TcGtLoo2ZpYxAAG51xtcuPTcrT9P51/iljMmlDKAyvIcD2aIPR8eEZuT9k5TlOKigjnEGnVsOTIUSQRnOTGAAAT2EHxN3D0Wo8IQsggPUY2kmY6wDPf3BiDgkDWdbm1SmLqrxJMAwzfNCmYgEKswCcgZFo09pccPRM5uEA9gogrO+wSMid8Dc5XmhjUoVXYzxt02xfXr/ugWIDCQZOQSSP4ZiwA4IiW32C/h+GuQSWIN9oPcX2qJBkRBgdiZjGuFGVg2WubyAJABkhmhtwYLKMd5OruEAVygJsMPdKspVgME3EEY74Mt2ABwfkWSFVVFYL2C16U1JWacgjBEZmSSZHy7ziACFGDobnIV+JFGCiZFslRcSzzb7Cpb/c6O59TqOGvJtCXsOlVaAWIvJCgElSWaYg/XSDmdSys5U9Uj5REETLW7r1EiBgRGwDa2eHj5wk72uhMsmpIa8q5TSR6ZEs04JkRM9h27eMe2j6nCg8aN49Jv8A/agd8xM/XSfk3HNUr0wygy6gn6NfMAx+FYmIn6a1z8MRxSCZ/cvP/KwH0jHt9hv6Pi4pxh83bMWea5Cvn6QlMgEfvVMSPII3GPt9c5OgGBsGNwRuPGnnxHQ/dIQf+KhjG04zM9p/Mb40PV4Ufs1JpHUzL+i/6/prVJaBhZSaaJxVE5/wwSDB6r2hywXGHO0YXcd7Piji1esSilRAwIAmMiJ3xrS//BAdzFkiTP4SVJGYAJQGYjAzIgYji1N7mD87eT4j+uoyVbK4pW6opY79J3/l9v5tE8NQuSY7sIIk9JJEZyMjA8AAg5EmpAqtpDGDIGSPYjsdFcIkU/8Amft76EO2h59J/szPFUxjEm4A3Z+dyv4YKkESJMENg5B034dVVGsAgVXgBgCZPyWspCAnBCwWEQDAOp8VRUMFJMO6KuDM3lZxvhifMmNPqXLl6mNxJq2s3YtCNMTAIBMRsMAdgMcKbJ5JKkY7krW1kbKEuw7/AIr1Me0GO2ZztLoJayQINpGYHjzgHpA8fcxoCtwzU2GdqrEQDuvqCZOZ6P0/LVVOAN1OAe+w3DA9jjtI/TG48aO3Z2d/FJCPi+HDsLhkAiA5AIbpMrvmSuJ3j6ZlmCHdRuN4Lb77jxJnMe516O/BTBi4T2AMQdpBye+N51lOKoRep2DOpYgkiHKi3GDPfYHJ8a7y8apMXx+W7EaeqSLFLOSEIJMlqg6YBMkKQFIJgmJwRqXH8E1ysxiGLSNwFJYmAYHtAP30dQ5RTJqBK3pKyiVC+oJZoZPTFRcgqzdQtWwj6U8Xw7FqSg5Wmodu5tuGRsRg9I3Igba89qlaNcfZH9lSpUCm5FxcwBhVJuMhAf5sAbMPbWn/AGejCCnULkMBswAgHsR7DPf76yCB1ggO0M0lQQJBIMEYGfBMZ1ovhp1RlZsCciDAmQBAHaBsNV8VNydgc6VGe5hSiqQB/B+qg9/rrN1qfQPtrW85cGu0fLFMDbexR+usrxJ6CfFurdMdnrnDcZcMhAzlZe+LWaUVVRsXinAJESDBm5dS43mg9QEhSLBVgOIYvUlBTYEyS1J2jcgNi4A6lwNJioNN5LmVQOgbpBRblkqwFigRJJA2IMVJw5NS4MoBIqrcFhQvqlBJ+Qo930FOCRcJVpWUsNXjw6uq3AncXKT6bSPUD3mR0+mMxcGnAwqry1JUQkBikHpKujVHRqlMeLalM4JlSBOCNSbiFpO7sYItvLGHe2RAIBFoEEz8xJkSANd4mjSWaYdWK01tAViIeKdW4YaQ6lyAQSTuDdpFSObZXWq1HW6pcabwxV7RCBrkV2BuuFqjqEWVGERdqXAI97q0vUUNJACm8KKlkusLIqBAHfIIB6ixFfMa1KlCqyQAD1hlYAFDMiAaagxgybiQNS5a4/aKT1FAdAWCs7XAnJupA2yDCi5iEPSD0grWLonMP5skqxAJJwSyi03FH9ReskqwWFgyIzvdoP4oFMMTarSrO5bCN11S9zAMCFuInqUepMEDRfNOOp+n6bsiOWJCkgWpRqMsqSRIZFT5eoBgxAk6M5zyanxCoS7oUjIAUMbCFukRi+4rPYeID7l0Q5KKMFXH8cGSJwABcEDKoYzaTRxGWx3HUTW5o8FgqjaAFwF79CsA2BaSbtjAMPDPjeQUlLdZtUg5aDcqrBKFBFoUGWeJUCAflD4SkirWVlDCCC0KxWbivVGDbEkCAWYT4XLGKVyQfyX0F8CtRkYvAUjAZpa+QGJxgYCwAPvjXKJGHDBQBaTEKFbBvnsQYzvPfGieDo2FluuK4GQCSvTd3tJxnP5aT0aoSparVCSCfkBEopi0kjcdURGF7gAeAnGeRqJqUtHPVZ6jGwsWfAMueprQxa1kgEAwwiCO2NBcy4ete5q3yACdpJ/DAOYEHqHg9O0PKLlCm2w+WzMmDjA+X+Hz765x9NGpuTIhZtYgXWoTCBpCm2JkRvABzr0P8dnisji0Z8qbFnwvwzeurgQFaSTIP+UYgmD+viSNowH7RTOCq03GPlySRBkGJB8bZMROD+GkA4qiB52PgAmY3IEg7Y+oM6XmvFMnEU+oj/EByCP8NwBCt8t4i4kHfIA6foFxaWjzsifLYd8TPNED/wCYuZGZySfeT2jA9iABU5TTp8KlcE+ozm4XdgOmR4gHP00o47mdRgqlyRdcR/FGRvERMRAOQMkGHPE8QTRCQcbZHsPP1/PUskl0jRixujX1OMpyxLopLMcuoIJYmbT9JnBjeYGvP+LpK1SoYHzkTg9h7e+tJ8PccatOixchSgudIkMFKscrk+oCJ8+DpDxTB6tVkgqajZJOTP3xid++o5HofCnyD+Zcro06NGymoJBuxuxzJ8mCPy0Ny/pVhGA5jt3B/wDuP6++ia9VmUAxAPv40Ry7iaQoVVK/vPUgHtBRW2n3ifA0sZfPX0WyRqC/7FPM+HRvTVgZapTVXBIsmrDHG5Kg9xsfOruZ8qrUxxHpcTxFQ06lMC28h71QsTBbMtvOw9p1bzKorLQEAzVAOJPRUqPnPimZ+uhf/wAKeJrCjxbQBTIWVkjqKnqDSSBbICgfw7EHTcrlRKS4xsS8fw70qaylUVpF5a5upxUD/MWAmQYGAffTnlfAvWglGe5CqF7rfUBLHqbwBBImIAjQvxWJemYjpTZw22M9Kxmca0Pw9xwWjQ6hK1K/4hi5akSNxsN9HHjVtCZM0lFNHOT/AA5TLmlxCwykza6hZ6HzIIJtqD8tIW4DhadI+o1guqBSSo+RmAifxYGDOifiLnL0qjOr7VabNbGf3YPiSDYZHgbeU/xbw9/C3q7AJVq9O6t++cBpmAQM9yZPvrsij0DHOT2xjyQUSOIZLaiLw7KLqhJvJDJTZRA6vTdcY/D3A1OhxCA9JAJEgCSbczEwSMCfoPAOsx8KcN/6fi6kv0qGENF3pBqgDdz1AGMdtN63Dmo1FRUKi2ZiWJtLBg3mT41jcmlSNcU6bLf21TQqJd1h6xxAw9U1FgxkdR/XRvwnxA9RWYAAPBHbZiMH31neF4QFarliVR6qEQBApLcGAkScghQRkZOnHIKb05WorozEPa1NkMKbGMEAkSYnbXY5yTtnONtAfMwDXMeEEjMQoBJ38f7zrIcXV/dkEYxmfB8Rj89bDmFcCvHm3EASBAOf9NZHjKJKMFG+IHsR7e2qwSbtsMtHob1GNNmgsSxYmCImTTCr8qygRYWFIkMGJkTZ1WyyACt5K463JwrMpMFwFtaZJRWuPQV/LuMqqpdwi1BdcWFSGYNJIpwRYRDN6agM4/LvG8yqNVCgD0rAqhWNFrwAQjsD/hsCVj5eoCVKkjuK7ByYWlUXMYNy1CQEBkCHYSrnaQ0BcqYHqEhY4tJv3qoesOVRkaCFqFysOIIElmIPy2AgG5ioVbiGmoA9UOWi5byoBWSydMLuAIxCL3kmPNubVzSNrBqgqXAOrsrKFMoS7MGa1rZtCkFwsyDo8Uc5MN4piPSC0gs9KNZZbANVgzEBqQuUBpiQSQJJJP4dzeE9S0FmUEWpLVQUttIw/WzBYO5utFwKVGFkqaaoXuWlc5JEo6llYklldFJDmQKQCyDaDeH4hvUVfUgFXlwrs4kOAVOVgAoQoks1MkAgqwKVAbbG3PEAp1HuqSSTaHrBP3jGZpKRSp9QYGRI6ZNxnTHi+NAUggvM7i0gS0zco64YDMZOSJWUXNOYF0ZD60AgmBV9ODm1DcAxUZJIKSARcSZq4rnVUhgGZbwUafUa0EBbbWi7oBJJBubeRJNYzSZnnilIb8ZWVntUkXFjCgEMVYIQYk2i3JCkFwdoKnJVKhlhb+NWtZlg2ysqqk7yoBa0ghYJnDCpxjyRT9QBmYztbe7sYHqQ4/ekKptt3JMBdL24dy2EtBYmLlMEk/iBmOq3tgTvpZSjJUxoY3H0aDhzegZTBdLi0dt7sSAuDasz05zNqavxv/qAq9LMGFwzmAQVzIcElZnBkzKjS7lAuv2kGk2xJhQ5IVQCS0HYeO2dPE5X1B5uBpus5IaVHolARlSpDMdlIiZMa8R+LHFNyT7NiaugflvDgguWtCMQCT8qg4wQRt2ECRtqfNajgWFQZVnKgs3SVFOQP/5pIMb/ADCZK7iLlREpuiByputqFyV6gFqKLAcrKMcCJJwNFcFXqI4qCqlyqVE0VwCQcwc7AAbAAQMDWz/H+N83lshmt6RTyTlz0qi1JzTsIDI2dyrMZzAAkjeN86O4v1Wqi5FAF+waLfSO4JIMXhYAPftjS2tXZWhXwRJ6RvLH37yfqdVZJDM7SSO4/hsGIjYn6a9mOZQdMyywOW7CeN4VlUsQcS0zPykKDk95/WfGnZHb3MaynFA2nPnvBzvnv3/PWjffJaP87+Sf4tQzZIy6Row4nFbYNyKk9OmgC3W9M5JWWZvJH/EEn2/KHJKhKOSP+I0TjBM6+qegtotp9TW7LvazkmfZDnzq31acn5c+APfx9dQnktUkVhi4uwwcQvdlH1YeProKrUl3A6pKkWhjm0DcD/X7baj+2qHVcwVczBB6PTAAx/8ANP5avXjQeznPgew7tqUJOLseaUlRRSuNaldcBfUYdLjtVA6SM/4ozoP4DZU4ZmUswJpqZu6WKviYIwQMfzHRtSsTUUhDhGwSvchZ0b8M8sNOiyhEJa0mVBKsLjIJcH8QjxYp1bFylKyOWKSrsQczpzDE4kT7ZaO/8v66YcnVWhbiYZzj2QnPSRtG07/kRxnIwwgl5xMMAuJ/DYfJ76I4XkbBQPWAUT0+mpYStslyM+fqdVhyTZGUU0hH8ViGqqLlk0wLSQf8L2jvH3tHfX3MUqHgyq2j99UV1YdvUcQJwDgZ3zp63IVlpY1JjLnOFCwAqgH5fBOpJydFBAIUEyQA0EkyTvufOlp+xuNvXRmfhPh29Gqj4SpIEfwnoaJ277aaoyKwJMFCVWWOFtjMff8AMDOif2HhFgNUpbgQSpO+0EkznVHL6tC0lw0ljtTYiCMQQsDJOPprNLG+XZqjKo9CvklVYrhszxFTGSGVgu/mc76brWU7IWIEAinMDwCdh+W51Vyj06XqmGa+peMKsDOCWfOIzGj25yOyN9L/APRSNH8Uf+R3N/QPRZiMUnE7dKr/APdogJVIHQR/mdR/QnXBzGqflpY97j/dQfy10VeJOyKPpTH9SW13DH9ncpv0gH9tgGJH2jtG8DUE5gP4vsT42xr6pjbH00Mjnyfz0vJlCfEcwXPUP+r9I++uLxwn5v8A6h9M51a7kjJJ++hn+Y67kzqGPC8Wbl6j438/fRR40HJcEb5YCcH38zpfwVFb16Rv4H8J04CgKCBBtG2O2uu2ctAXEV6ZVgrKSQRggnKmNvfQ9V9ie7EmFMSSd4GP66Zcl66sP1CdmyNvB1pqvA0lBtpov0UD+g1WONdk5TdmEausiDMjsp9jsdE0OGqsQVo1TncLI9tjrR1uIdQIZhvsSNRQyVJycb/UafjFbO5Mwvw1eXb01DE0wLjHQQwKtaxg9SFY26jJjTjjFqrVV3UrAZgJUgEUm6jEgMTIjtmIF2l3wb89T/8AaT+o0/4xBehgSadWcfzUx/c/nrDn4tdegxXyYo4x0RkpVHRKrtTJDhum4+FAAABPywBb1YkaYf8AwsAQ9amD7KZH+zI+2sj8S1CWKkkr+yLVtJx6ksPUja+ABdvjTnga7HdiYA3J8a0+GlGBOcRieVUmz67H6UR2nuSPPjU6fLKAzdUbPdgM/QakhkCc/XU6rG0Gc+fsNbOUfolxf2dHLOHO6E/Vh/WNW0+T0Cf8OT5Luf6f6aRcx4qoFw7D6MdZzheOqtVCtUdlnYsSPynUnnXVFPw/s3vG8spg0jZAWrLHqEL6NVSSSdrmXVdbiODXepTH1qJpFT4Clg+mkyc2id/MajWcrhSQANgY0Yzv0K4pDWtxnD306iEMqpUUwKpM1PSKkWowwaRGY3PjU63OkGFQ/dP/AHMn9dZ9mJIkz9dW8MOoaLbOSQWvN29X1bTNnpgEKotuvmVqVDv/AONWjnNdsBUH1LNP5KuizSUAQAMeNSpuY3P56ntexuwEcRxRPgf5GH5Esf6amlLiGz6tUD2KgfogOptv99M+HpjGB+WhyDx0L6vLyxNxLA9mdmH/AEsxB+86+Tkqz8o//rX+um1bERjXyjI1LJkY8MYBxXBrTpOwkELgzGT0r3/iI1dyHlymhSZlFzLcd/xkkd/BGZ/roL40xwtOMTxCgx3ilWOfuAftrWcOxWjTjEUk2x+BdZpSbK0iijysdkH/AEjV37DHgf8AMB+momoTMknbc6ZIgCAwPy1O7DSQuakPE/TOoVFYbU/zx/bRnHuQuCRvsdZfiKhMySdtzpW9jJJn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244" y="24062"/>
            <a:ext cx="4689161" cy="6912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80982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5729"/>
            <a:ext cx="3762743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747" y="160582"/>
            <a:ext cx="5040560" cy="2831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211127"/>
            <a:ext cx="4621075" cy="2602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uorakulmio 1"/>
          <p:cNvSpPr/>
          <p:nvPr/>
        </p:nvSpPr>
        <p:spPr>
          <a:xfrm>
            <a:off x="3969747" y="3132336"/>
            <a:ext cx="5040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dirty="0" smtClean="0"/>
              <a:t>linkki </a:t>
            </a:r>
            <a:r>
              <a:rPr lang="fi-FI" dirty="0"/>
              <a:t>tyttöjen </a:t>
            </a:r>
            <a:r>
              <a:rPr lang="fi-FI" dirty="0" err="1"/>
              <a:t>matkablogiin</a:t>
            </a:r>
            <a:r>
              <a:rPr lang="fi-FI" dirty="0"/>
              <a:t>, josta voi lukea enemmän tyttöjen mietteitä;</a:t>
            </a:r>
          </a:p>
          <a:p>
            <a:r>
              <a:rPr lang="fi-FI" u="sng" dirty="0">
                <a:hlinkClick r:id="rId5"/>
              </a:rPr>
              <a:t>http://kerttujahanneleespanjassa.wordpress.com/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2025788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orakulmio 2"/>
          <p:cNvSpPr/>
          <p:nvPr/>
        </p:nvSpPr>
        <p:spPr>
          <a:xfrm>
            <a:off x="323529" y="332655"/>
            <a:ext cx="7776864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sz="2400" b="1" u="sng" dirty="0" smtClean="0">
                <a:latin typeface="Lucida Sans" panose="020B0602030504020204" pitchFamily="34" charset="0"/>
              </a:rPr>
              <a:t>Alicante ja </a:t>
            </a:r>
            <a:r>
              <a:rPr lang="fi-FI" sz="2400" b="1" u="sng" dirty="0" err="1" smtClean="0">
                <a:latin typeface="Lucida Sans" panose="020B0602030504020204" pitchFamily="34" charset="0"/>
              </a:rPr>
              <a:t>Torrevieja</a:t>
            </a:r>
            <a:r>
              <a:rPr lang="fi-FI" sz="2400" b="1" u="sng" dirty="0" smtClean="0">
                <a:latin typeface="Lucida Sans" panose="020B0602030504020204" pitchFamily="34" charset="0"/>
              </a:rPr>
              <a:t> 7.5.2014 ja 8.5.2014</a:t>
            </a:r>
          </a:p>
          <a:p>
            <a:endParaRPr lang="fi-FI" sz="2400" b="1" u="sng" dirty="0">
              <a:latin typeface="Lucida Sans" panose="020B0602030504020204" pitchFamily="34" charset="0"/>
            </a:endParaRPr>
          </a:p>
          <a:p>
            <a:r>
              <a:rPr lang="fi-FI" sz="2400" dirty="0"/>
              <a:t>Infon/käytännön ohjeiden kerääminen matkustusta ja vapaa-ajan viettoa varten Alicanten </a:t>
            </a:r>
            <a:r>
              <a:rPr lang="fi-FI" sz="2400" dirty="0" smtClean="0"/>
              <a:t>ja </a:t>
            </a:r>
            <a:r>
              <a:rPr lang="fi-FI" sz="2400" dirty="0" err="1" smtClean="0"/>
              <a:t>Torreviejan</a:t>
            </a:r>
            <a:r>
              <a:rPr lang="fi-FI" sz="2400" dirty="0" smtClean="0"/>
              <a:t> </a:t>
            </a:r>
            <a:r>
              <a:rPr lang="fi-FI" sz="2400" dirty="0"/>
              <a:t>/ </a:t>
            </a:r>
            <a:r>
              <a:rPr lang="fi-FI" sz="2400" dirty="0" err="1"/>
              <a:t>Orihuela</a:t>
            </a:r>
            <a:r>
              <a:rPr lang="fi-FI" sz="2400" dirty="0"/>
              <a:t> Costan alueella.</a:t>
            </a:r>
          </a:p>
          <a:p>
            <a:endParaRPr lang="fi-FI" sz="2400" b="1" u="sng" dirty="0" smtClean="0">
              <a:latin typeface="Lucida Sans" panose="020B0602030504020204" pitchFamily="34" charset="0"/>
            </a:endParaRPr>
          </a:p>
          <a:p>
            <a:r>
              <a:rPr lang="fi-FI" sz="2400" dirty="0"/>
              <a:t>Jatkossa jos opiskelijoita menossa esim. Valencian alueelle, kannattaa lentoja katsoa </a:t>
            </a:r>
            <a:r>
              <a:rPr lang="fi-FI" sz="2400" dirty="0" smtClean="0"/>
              <a:t>myös </a:t>
            </a:r>
            <a:r>
              <a:rPr lang="fi-FI" sz="2400" dirty="0"/>
              <a:t>Oulu-Alicante välille. </a:t>
            </a:r>
            <a:r>
              <a:rPr lang="fi-FI" sz="2400" dirty="0" err="1"/>
              <a:t>Norwegian</a:t>
            </a:r>
            <a:r>
              <a:rPr lang="fi-FI" sz="2400" dirty="0"/>
              <a:t> lentää ainakin vielä suoria lentoja alkaen 59 euroa suunta Alicanteen. </a:t>
            </a:r>
            <a:r>
              <a:rPr lang="fi-FI" sz="2400" dirty="0" smtClean="0"/>
              <a:t>Nyt tarjoilijatytöt </a:t>
            </a:r>
            <a:r>
              <a:rPr lang="fi-FI" sz="2400" dirty="0"/>
              <a:t>joutuivat lentämään Oulusta Helsingin ja Pariisin kautta Valenciaan ja matka-aika oli reilusti yli </a:t>
            </a:r>
            <a:r>
              <a:rPr lang="fi-FI" sz="2400" dirty="0" smtClean="0"/>
              <a:t>10 tuntia vaihtoineen. </a:t>
            </a:r>
            <a:r>
              <a:rPr lang="fi-FI" sz="2400" dirty="0"/>
              <a:t>Suora lento </a:t>
            </a:r>
            <a:r>
              <a:rPr lang="fi-FI" sz="2400" dirty="0" smtClean="0"/>
              <a:t>Oulu-Alicante kestää </a:t>
            </a:r>
            <a:r>
              <a:rPr lang="fi-FI" sz="2400" dirty="0"/>
              <a:t>vain n. 4 tuntia ja Valenciaan pääsee bussilla 2,5 tunnissa.</a:t>
            </a:r>
          </a:p>
          <a:p>
            <a:r>
              <a:rPr lang="fi-FI" sz="2400" dirty="0"/>
              <a:t>Bussiliikenne on Espanjassa sujuvaa ja aikataulut pitivät ihmeellisen hyvin paikkansa.	</a:t>
            </a:r>
          </a:p>
          <a:p>
            <a:endParaRPr lang="fi-FI" sz="2400" b="1" u="sng" dirty="0" smtClean="0">
              <a:latin typeface="Lucida Sans" panose="020B0602030504020204" pitchFamily="34" charset="0"/>
            </a:endParaRPr>
          </a:p>
          <a:p>
            <a:endParaRPr lang="fi-FI" sz="2400" b="1" u="sng" dirty="0">
              <a:latin typeface="Lucida Sans" panose="020B0602030504020204" pitchFamily="34" charset="0"/>
            </a:endParaRPr>
          </a:p>
          <a:p>
            <a:r>
              <a:rPr lang="fi-FI" b="1" dirty="0"/>
              <a:t>	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599289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orakulmio 1"/>
          <p:cNvSpPr/>
          <p:nvPr/>
        </p:nvSpPr>
        <p:spPr>
          <a:xfrm>
            <a:off x="1043608" y="836712"/>
            <a:ext cx="73448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sz="2400" b="1" dirty="0" smtClean="0"/>
              <a:t>Tutustuminen Spain </a:t>
            </a:r>
            <a:r>
              <a:rPr lang="fi-FI" sz="2400" b="1" dirty="0" err="1" smtClean="0"/>
              <a:t>Internship</a:t>
            </a:r>
            <a:r>
              <a:rPr lang="fi-FI" sz="2400" b="1" dirty="0" smtClean="0"/>
              <a:t> -organisaatioon</a:t>
            </a:r>
          </a:p>
          <a:p>
            <a:endParaRPr lang="fi-FI" sz="2400" dirty="0"/>
          </a:p>
          <a:p>
            <a:r>
              <a:rPr lang="fi-FI" sz="2400" dirty="0" smtClean="0"/>
              <a:t>Spain </a:t>
            </a:r>
            <a:r>
              <a:rPr lang="fi-FI" sz="2400" dirty="0" err="1"/>
              <a:t>Internship</a:t>
            </a:r>
            <a:r>
              <a:rPr lang="fi-FI" sz="2400" dirty="0"/>
              <a:t> on opiskelijoiden palveluorganisaatio, joka tarjoaa harjoittelupaikkoja opiskelijoille ja vastavalmistuneille Espanjasta. </a:t>
            </a:r>
            <a:endParaRPr lang="fi-FI" sz="2400" dirty="0" smtClean="0"/>
          </a:p>
          <a:p>
            <a:endParaRPr lang="fi-FI" sz="2400" dirty="0"/>
          </a:p>
          <a:p>
            <a:r>
              <a:rPr lang="en-US" sz="2400" u="sng" dirty="0">
                <a:hlinkClick r:id="rId2"/>
              </a:rPr>
              <a:t>http://</a:t>
            </a:r>
            <a:r>
              <a:rPr lang="en-US" sz="2400" u="sng" dirty="0" smtClean="0">
                <a:hlinkClick r:id="rId2"/>
              </a:rPr>
              <a:t>www.spain-internship.com</a:t>
            </a:r>
            <a:endParaRPr lang="en-US" sz="2400" u="sng" dirty="0" smtClean="0"/>
          </a:p>
          <a:p>
            <a:endParaRPr lang="fi-FI" sz="2400" dirty="0"/>
          </a:p>
          <a:p>
            <a:r>
              <a:rPr lang="en-US" sz="2400" dirty="0" err="1"/>
              <a:t>Calle</a:t>
            </a:r>
            <a:r>
              <a:rPr lang="en-US" sz="2400" dirty="0"/>
              <a:t> </a:t>
            </a:r>
            <a:r>
              <a:rPr lang="en-US" sz="2400" dirty="0" err="1"/>
              <a:t>García</a:t>
            </a:r>
            <a:r>
              <a:rPr lang="en-US" sz="2400" dirty="0"/>
              <a:t> de </a:t>
            </a:r>
            <a:r>
              <a:rPr lang="en-US" sz="2400" dirty="0" err="1"/>
              <a:t>Vinuesa</a:t>
            </a:r>
            <a:r>
              <a:rPr lang="en-US" sz="2400" dirty="0"/>
              <a:t> 22 2A</a:t>
            </a:r>
            <a:br>
              <a:rPr lang="en-US" sz="2400" dirty="0"/>
            </a:br>
            <a:r>
              <a:rPr lang="en-US" sz="2400" dirty="0"/>
              <a:t>41001 </a:t>
            </a:r>
            <a:r>
              <a:rPr lang="en-US" sz="2400" dirty="0" err="1"/>
              <a:t>Sevilla</a:t>
            </a:r>
            <a:r>
              <a:rPr lang="en-US" sz="2400" dirty="0"/>
              <a:t>, Spain</a:t>
            </a:r>
            <a:endParaRPr lang="fi-FI" sz="2400" dirty="0"/>
          </a:p>
          <a:p>
            <a:r>
              <a:rPr lang="en-US" sz="2400" dirty="0"/>
              <a:t>Phone: +34 954 215 654</a:t>
            </a:r>
            <a:br>
              <a:rPr lang="en-US" sz="2400" dirty="0"/>
            </a:br>
            <a:r>
              <a:rPr lang="en-US" sz="2400" dirty="0"/>
              <a:t>Email: </a:t>
            </a:r>
            <a:r>
              <a:rPr lang="en-US" sz="2400" u="sng" dirty="0">
                <a:hlinkClick r:id="rId3"/>
              </a:rPr>
              <a:t>info@spain-internship.com</a:t>
            </a:r>
            <a:r>
              <a:rPr lang="en-US" sz="2400" dirty="0"/>
              <a:t> </a:t>
            </a:r>
            <a:endParaRPr lang="fi-FI" sz="2400" dirty="0"/>
          </a:p>
        </p:txBody>
      </p:sp>
    </p:spTree>
    <p:extLst>
      <p:ext uri="{BB962C8B-B14F-4D97-AF65-F5344CB8AC3E}">
        <p14:creationId xmlns:p14="http://schemas.microsoft.com/office/powerpoint/2010/main" val="3146049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i-FI" sz="3100" dirty="0"/>
              <a:t>Matka toteutui  </a:t>
            </a:r>
            <a:r>
              <a:rPr lang="fi-FI" sz="3100" dirty="0" smtClean="0"/>
              <a:t>Leonardo-rahoitteisen hankkeen </a:t>
            </a:r>
            <a:r>
              <a:rPr lang="fi-FI" sz="3100" dirty="0" smtClean="0"/>
              <a:t/>
            </a:r>
            <a:br>
              <a:rPr lang="fi-FI" sz="3100" dirty="0" smtClean="0"/>
            </a:br>
            <a:r>
              <a:rPr lang="fi-FI" sz="3100" dirty="0" smtClean="0"/>
              <a:t>Peak </a:t>
            </a:r>
            <a:r>
              <a:rPr lang="fi-FI" sz="3100" dirty="0" err="1"/>
              <a:t>Performance</a:t>
            </a:r>
            <a:r>
              <a:rPr lang="fi-FI" sz="3100" dirty="0"/>
              <a:t> in </a:t>
            </a:r>
            <a:r>
              <a:rPr lang="fi-FI" sz="3100" dirty="0" err="1"/>
              <a:t>training</a:t>
            </a:r>
            <a:r>
              <a:rPr lang="fi-FI" sz="3100" dirty="0"/>
              <a:t>, PPT (</a:t>
            </a:r>
            <a:r>
              <a:rPr lang="fi-FI" sz="3100" dirty="0" err="1"/>
              <a:t>kp</a:t>
            </a:r>
            <a:r>
              <a:rPr lang="fi-FI" sz="3100" dirty="0"/>
              <a:t> 632) </a:t>
            </a:r>
            <a:r>
              <a:rPr lang="fi-FI" sz="3100" dirty="0" smtClean="0"/>
              <a:t>apurahalla</a:t>
            </a:r>
            <a:r>
              <a:rPr lang="fi-FI" dirty="0"/>
              <a:t/>
            </a:r>
            <a:br>
              <a:rPr lang="fi-FI" dirty="0"/>
            </a:br>
            <a:endParaRPr lang="fi-FI" dirty="0"/>
          </a:p>
        </p:txBody>
      </p:sp>
      <p:pic>
        <p:nvPicPr>
          <p:cNvPr id="4" name="Sisällön paikkamerkki 3" descr="Z:\omia\Camera Roll\WP_20140503_034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60848"/>
            <a:ext cx="6784796" cy="38026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322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07504" y="-828764"/>
            <a:ext cx="7313156" cy="8525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altLang="fi-FI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endParaRPr lang="fi-FI" sz="2400" dirty="0" smtClean="0"/>
          </a:p>
          <a:p>
            <a:endParaRPr lang="fi-FI" sz="2400" dirty="0"/>
          </a:p>
          <a:p>
            <a:r>
              <a:rPr lang="fi-FI" sz="2400" dirty="0" smtClean="0"/>
              <a:t>Heidän </a:t>
            </a:r>
            <a:r>
              <a:rPr lang="fi-FI" sz="2400" dirty="0"/>
              <a:t>pääkonttorinsa </a:t>
            </a:r>
            <a:r>
              <a:rPr lang="fi-FI" sz="2400" dirty="0" smtClean="0"/>
              <a:t>on </a:t>
            </a:r>
            <a:r>
              <a:rPr lang="fi-FI" sz="2400" dirty="0"/>
              <a:t>Sevillassa, mutta järjestävät </a:t>
            </a:r>
            <a:endParaRPr lang="fi-FI" sz="2400" dirty="0" smtClean="0"/>
          </a:p>
          <a:p>
            <a:r>
              <a:rPr lang="fi-FI" sz="2400" dirty="0" err="1" smtClean="0"/>
              <a:t>top-paikkoja</a:t>
            </a:r>
            <a:r>
              <a:rPr lang="fi-FI" sz="2400" dirty="0" smtClean="0"/>
              <a:t> </a:t>
            </a:r>
            <a:r>
              <a:rPr lang="fi-FI" sz="2400" dirty="0"/>
              <a:t>laajalla alueella. </a:t>
            </a:r>
            <a:endParaRPr lang="fi-FI" sz="2400" dirty="0" smtClean="0"/>
          </a:p>
          <a:p>
            <a:endParaRPr lang="fi-FI" sz="2400" dirty="0"/>
          </a:p>
          <a:p>
            <a:r>
              <a:rPr lang="fi-FI" sz="2000" dirty="0" smtClean="0"/>
              <a:t>Alicante</a:t>
            </a:r>
          </a:p>
          <a:p>
            <a:r>
              <a:rPr lang="fi-FI" sz="2000" dirty="0" err="1" smtClean="0"/>
              <a:t>Baleaarien</a:t>
            </a:r>
            <a:r>
              <a:rPr lang="fi-FI" sz="2000" dirty="0" smtClean="0"/>
              <a:t> saariryhmä</a:t>
            </a:r>
          </a:p>
          <a:p>
            <a:r>
              <a:rPr lang="fi-FI" sz="2000" dirty="0" smtClean="0"/>
              <a:t>Barcelona </a:t>
            </a:r>
          </a:p>
          <a:p>
            <a:r>
              <a:rPr lang="fi-FI" sz="2000" dirty="0" smtClean="0"/>
              <a:t>Kanarian saaret </a:t>
            </a:r>
          </a:p>
          <a:p>
            <a:r>
              <a:rPr lang="fi-FI" sz="2000" dirty="0" smtClean="0"/>
              <a:t>Aurinkorannikko</a:t>
            </a:r>
          </a:p>
          <a:p>
            <a:r>
              <a:rPr lang="fi-FI" sz="2000" dirty="0" smtClean="0"/>
              <a:t>Madrid </a:t>
            </a:r>
          </a:p>
          <a:p>
            <a:r>
              <a:rPr lang="fi-FI" sz="2000" dirty="0" smtClean="0"/>
              <a:t>Malaga </a:t>
            </a:r>
          </a:p>
          <a:p>
            <a:r>
              <a:rPr lang="fi-FI" sz="2000" dirty="0" err="1" smtClean="0"/>
              <a:t>Murcia</a:t>
            </a:r>
            <a:r>
              <a:rPr lang="fi-FI" sz="2000" dirty="0" smtClean="0"/>
              <a:t> </a:t>
            </a:r>
          </a:p>
          <a:p>
            <a:r>
              <a:rPr lang="fi-FI" sz="2000" dirty="0" smtClean="0"/>
              <a:t>Sevilla</a:t>
            </a:r>
          </a:p>
          <a:p>
            <a:endParaRPr lang="fi-FI" sz="2400" dirty="0" smtClean="0"/>
          </a:p>
          <a:p>
            <a:r>
              <a:rPr lang="fi-FI" dirty="0"/>
              <a:t>Organisaation järjestämiskulut ovat kuitenkin suhteellisen korkeat. </a:t>
            </a:r>
            <a:endParaRPr lang="fi-FI" dirty="0" smtClean="0"/>
          </a:p>
          <a:p>
            <a:r>
              <a:rPr lang="fi-FI" dirty="0" smtClean="0"/>
              <a:t>Veloittavat </a:t>
            </a:r>
            <a:r>
              <a:rPr lang="fi-FI" dirty="0"/>
              <a:t>kokonaisuudessaan </a:t>
            </a:r>
            <a:r>
              <a:rPr lang="fi-FI" dirty="0" err="1"/>
              <a:t>top-paikan</a:t>
            </a:r>
            <a:r>
              <a:rPr lang="fi-FI" dirty="0"/>
              <a:t> järjestämisestä 490 €. </a:t>
            </a:r>
            <a:endParaRPr lang="fi-FI" dirty="0" smtClean="0"/>
          </a:p>
          <a:p>
            <a:r>
              <a:rPr lang="fi-FI" dirty="0" smtClean="0"/>
              <a:t>Koulullamme </a:t>
            </a:r>
            <a:r>
              <a:rPr lang="fi-FI" dirty="0"/>
              <a:t>on jo hyviä kontakteja Espanjassa, jotka veloittavat </a:t>
            </a:r>
            <a:r>
              <a:rPr lang="fi-FI" dirty="0" err="1"/>
              <a:t>top-paikan</a:t>
            </a:r>
            <a:r>
              <a:rPr lang="fi-FI" dirty="0"/>
              <a:t> </a:t>
            </a:r>
            <a:endParaRPr lang="fi-FI" dirty="0" smtClean="0"/>
          </a:p>
          <a:p>
            <a:r>
              <a:rPr lang="fi-FI" dirty="0" smtClean="0"/>
              <a:t>käytännön </a:t>
            </a:r>
            <a:r>
              <a:rPr lang="fi-FI" dirty="0"/>
              <a:t>järjestelyistä 150-300 euroa per opiskelija/asiantuntija. </a:t>
            </a:r>
            <a:endParaRPr lang="fi-FI" dirty="0" smtClean="0"/>
          </a:p>
          <a:p>
            <a:endParaRPr lang="fi-FI" dirty="0"/>
          </a:p>
          <a:p>
            <a:r>
              <a:rPr lang="fi-FI" dirty="0"/>
              <a:t>Spain </a:t>
            </a:r>
            <a:r>
              <a:rPr lang="fi-FI" dirty="0" err="1"/>
              <a:t>Interinship</a:t>
            </a:r>
            <a:r>
              <a:rPr lang="fi-FI" dirty="0"/>
              <a:t> tarjoaa myös espanjan kielikursseja. </a:t>
            </a:r>
            <a:endParaRPr lang="fi-FI" dirty="0" smtClean="0"/>
          </a:p>
          <a:p>
            <a:r>
              <a:rPr lang="fi-FI" dirty="0" smtClean="0"/>
              <a:t>Hinnat  </a:t>
            </a:r>
            <a:r>
              <a:rPr lang="fi-FI" dirty="0"/>
              <a:t>esimerkiksi 1 viikon intensiivikurssille (20 </a:t>
            </a:r>
            <a:r>
              <a:rPr lang="fi-FI" dirty="0" err="1"/>
              <a:t>h/vko</a:t>
            </a:r>
            <a:r>
              <a:rPr lang="fi-FI" dirty="0"/>
              <a:t>) on 170 €.</a:t>
            </a:r>
          </a:p>
          <a:p>
            <a:endParaRPr lang="fi-FI" dirty="0" smtClean="0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fi-FI" altLang="fi-FI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  <a:hlinkClick r:id="rId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i-FI" altLang="fi-FI" sz="2400" dirty="0"/>
          </a:p>
        </p:txBody>
      </p:sp>
    </p:spTree>
    <p:extLst>
      <p:ext uri="{BB962C8B-B14F-4D97-AF65-F5344CB8AC3E}">
        <p14:creationId xmlns:p14="http://schemas.microsoft.com/office/powerpoint/2010/main" val="4809406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27"/>
            <a:ext cx="3861486" cy="6858000"/>
          </a:xfrm>
          <a:prstGeom prst="rect">
            <a:avLst/>
          </a:prstGeom>
        </p:spPr>
      </p:pic>
      <p:pic>
        <p:nvPicPr>
          <p:cNvPr id="3" name="Kuva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27105"/>
            <a:ext cx="3861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782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132"/>
            <a:ext cx="3861486" cy="6858000"/>
          </a:xfrm>
          <a:prstGeom prst="rect">
            <a:avLst/>
          </a:prstGeom>
        </p:spPr>
      </p:pic>
      <p:pic>
        <p:nvPicPr>
          <p:cNvPr id="3" name="Kuva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5737"/>
            <a:ext cx="3861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5209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5" y="116632"/>
            <a:ext cx="9144000" cy="5148649"/>
          </a:xfrm>
          <a:prstGeom prst="rect">
            <a:avLst/>
          </a:prstGeom>
        </p:spPr>
      </p:pic>
      <p:sp>
        <p:nvSpPr>
          <p:cNvPr id="3" name="Tekstiruutu 2"/>
          <p:cNvSpPr txBox="1"/>
          <p:nvPr/>
        </p:nvSpPr>
        <p:spPr>
          <a:xfrm>
            <a:off x="3275856" y="5661248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3600" b="1" dirty="0" smtClean="0"/>
              <a:t>Kiitos</a:t>
            </a:r>
            <a:endParaRPr lang="fi-FI" sz="3600" b="1" dirty="0"/>
          </a:p>
        </p:txBody>
      </p:sp>
    </p:spTree>
    <p:extLst>
      <p:ext uri="{BB962C8B-B14F-4D97-AF65-F5344CB8AC3E}">
        <p14:creationId xmlns:p14="http://schemas.microsoft.com/office/powerpoint/2010/main" val="1204247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512" y="1628800"/>
            <a:ext cx="8301608" cy="720080"/>
          </a:xfrm>
        </p:spPr>
        <p:txBody>
          <a:bodyPr>
            <a:normAutofit fontScale="90000"/>
          </a:bodyPr>
          <a:lstStyle/>
          <a:p>
            <a:pPr lvl="0" algn="l" fontAlgn="base">
              <a:spcAft>
                <a:spcPct val="0"/>
              </a:spcAft>
            </a:pPr>
            <a:r>
              <a:rPr lang="fi-FI" sz="2200" dirty="0" smtClean="0"/>
              <a:t/>
            </a:r>
            <a:br>
              <a:rPr lang="fi-FI" sz="2200" dirty="0" smtClean="0"/>
            </a:br>
            <a:r>
              <a:rPr lang="fi-FI" sz="2200" dirty="0" smtClean="0"/>
              <a:t/>
            </a:r>
            <a:br>
              <a:rPr lang="fi-FI" sz="2200" dirty="0" smtClean="0"/>
            </a:br>
            <a:r>
              <a:rPr lang="fi-FI" sz="2200" dirty="0" smtClean="0"/>
              <a:t/>
            </a:r>
            <a:br>
              <a:rPr lang="fi-FI" sz="2200" dirty="0" smtClean="0"/>
            </a:br>
            <a:r>
              <a:rPr lang="fi-FI" sz="2200" dirty="0"/>
              <a:t/>
            </a:r>
            <a:br>
              <a:rPr lang="fi-FI" sz="2200" dirty="0"/>
            </a:br>
            <a:r>
              <a:rPr lang="fi-FI" sz="2200" dirty="0" smtClean="0"/>
              <a:t/>
            </a:r>
            <a:br>
              <a:rPr lang="fi-FI" sz="2200" dirty="0" smtClean="0"/>
            </a:br>
            <a:r>
              <a:rPr lang="fi-FI" sz="2200" dirty="0"/>
              <a:t/>
            </a:r>
            <a:br>
              <a:rPr lang="fi-FI" sz="2200" dirty="0"/>
            </a:br>
            <a:r>
              <a:rPr lang="fi-FI" sz="22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/>
            </a:r>
            <a:br>
              <a:rPr lang="fi-FI" sz="22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kumimoji="0" lang="fi-FI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ucida Sans Unicode" panose="020B0602030504020204" pitchFamily="34" charset="0"/>
                <a:ea typeface="Times New Roman" pitchFamily="18" charset="0"/>
                <a:cs typeface="Lucida Sans Unicode" panose="020B0602030504020204" pitchFamily="34" charset="0"/>
              </a:rPr>
              <a:t>Matkan tarkoituksena</a:t>
            </a:r>
            <a:r>
              <a:rPr kumimoji="0" lang="fi-FI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Lucida Sans Unicode" panose="020B0602030504020204" pitchFamily="34" charset="0"/>
                <a:ea typeface="Times New Roman" pitchFamily="18" charset="0"/>
                <a:cs typeface="Lucida Sans Unicode" panose="020B0602030504020204" pitchFamily="34" charset="0"/>
              </a:rPr>
              <a:t> oli </a:t>
            </a:r>
            <a:r>
              <a:rPr kumimoji="0" lang="fi-FI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ucida Sans Unicode" panose="020B0602030504020204" pitchFamily="34" charset="0"/>
                <a:ea typeface="Times New Roman" pitchFamily="18" charset="0"/>
                <a:cs typeface="Lucida Sans Unicode" panose="020B0602030504020204" pitchFamily="34" charset="0"/>
              </a:rPr>
              <a:t>tapaamiset jo olemassa olevien kumppaneiden kanssa (opiskelijoiden</a:t>
            </a:r>
            <a:r>
              <a:rPr kumimoji="0" lang="fi-FI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Lucida Sans Unicode" panose="020B0602030504020204" pitchFamily="34" charset="0"/>
                <a:ea typeface="Times New Roman" pitchFamily="18" charset="0"/>
                <a:cs typeface="Lucida Sans Unicode" panose="020B0602030504020204" pitchFamily="34" charset="0"/>
              </a:rPr>
              <a:t> </a:t>
            </a:r>
            <a:r>
              <a:rPr kumimoji="0" lang="fi-FI" sz="22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Lucida Sans Unicode" panose="020B0602030504020204" pitchFamily="34" charset="0"/>
                <a:ea typeface="Times New Roman" pitchFamily="18" charset="0"/>
                <a:cs typeface="Lucida Sans Unicode" panose="020B0602030504020204" pitchFamily="34" charset="0"/>
              </a:rPr>
              <a:t>työssäoppimispaikat</a:t>
            </a:r>
            <a:r>
              <a:rPr kumimoji="0" lang="fi-FI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Lucida Sans Unicode" panose="020B0602030504020204" pitchFamily="34" charset="0"/>
                <a:ea typeface="Times New Roman" pitchFamily="18" charset="0"/>
                <a:cs typeface="Lucida Sans Unicode" panose="020B0602030504020204" pitchFamily="34" charset="0"/>
              </a:rPr>
              <a:t>)</a:t>
            </a:r>
            <a:r>
              <a:rPr kumimoji="0" lang="fi-FI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ucida Sans Unicode" panose="020B0602030504020204" pitchFamily="34" charset="0"/>
                <a:ea typeface="Times New Roman" pitchFamily="18" charset="0"/>
                <a:cs typeface="Lucida Sans Unicode" panose="020B0602030504020204" pitchFamily="34" charset="0"/>
              </a:rPr>
              <a:t/>
            </a:r>
            <a:br>
              <a:rPr kumimoji="0" lang="fi-FI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ucida Sans Unicode" panose="020B0602030504020204" pitchFamily="34" charset="0"/>
                <a:ea typeface="Times New Roman" pitchFamily="18" charset="0"/>
                <a:cs typeface="Lucida Sans Unicode" panose="020B0602030504020204" pitchFamily="34" charset="0"/>
              </a:rPr>
            </a:br>
            <a:r>
              <a:rPr kumimoji="0" lang="fi-FI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ucida Sans Unicode" panose="020B0602030504020204" pitchFamily="34" charset="0"/>
                <a:ea typeface="Times New Roman" pitchFamily="18" charset="0"/>
                <a:cs typeface="Lucida Sans Unicode" panose="020B0602030504020204" pitchFamily="34" charset="0"/>
              </a:rPr>
              <a:t>sekä uusien yhteistyökumppanien tapaamiset.</a:t>
            </a:r>
            <a:r>
              <a:rPr kumimoji="0" lang="fi-FI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/>
            </a:r>
            <a:br>
              <a:rPr kumimoji="0" lang="fi-FI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lang="fi-FI" sz="1800" dirty="0"/>
              <a:t/>
            </a:r>
            <a:br>
              <a:rPr lang="fi-FI" sz="1800" dirty="0"/>
            </a:br>
            <a:r>
              <a:rPr lang="fi-FI" sz="1800" dirty="0" smtClean="0"/>
              <a:t/>
            </a:r>
            <a:br>
              <a:rPr lang="fi-FI" sz="1800" dirty="0" smtClean="0"/>
            </a:br>
            <a:r>
              <a:rPr lang="fi-FI" sz="1800" dirty="0"/>
              <a:t/>
            </a:r>
            <a:br>
              <a:rPr lang="fi-FI" sz="1800" dirty="0"/>
            </a:br>
            <a:r>
              <a:rPr lang="fi-FI" sz="1800" b="1" dirty="0" smtClean="0">
                <a:latin typeface="Lucida Sans Typewriter" panose="020B0509030504030204" pitchFamily="49" charset="0"/>
              </a:rPr>
              <a:t>Kohdekaupungit;</a:t>
            </a:r>
            <a:r>
              <a:rPr lang="fi-FI" sz="1800" dirty="0" smtClean="0"/>
              <a:t/>
            </a:r>
            <a:br>
              <a:rPr lang="fi-FI" sz="1800" dirty="0" smtClean="0"/>
            </a:br>
            <a:r>
              <a:rPr lang="fi-FI" sz="1800" dirty="0" smtClean="0"/>
              <a:t/>
            </a:r>
            <a:br>
              <a:rPr lang="fi-FI" sz="1800" dirty="0" smtClean="0"/>
            </a:br>
            <a:r>
              <a:rPr lang="fi-FI" sz="1800" dirty="0" smtClean="0"/>
              <a:t/>
            </a:r>
            <a:br>
              <a:rPr lang="fi-FI" sz="1800" dirty="0" smtClean="0"/>
            </a:br>
            <a:r>
              <a:rPr lang="fi-FI" sz="1800" dirty="0"/>
              <a:t/>
            </a:r>
            <a:br>
              <a:rPr lang="fi-FI" sz="1800" dirty="0"/>
            </a:br>
            <a:r>
              <a:rPr lang="fi-FI" sz="1800" dirty="0" smtClean="0">
                <a:latin typeface="Lucida Sans" panose="020B0602030504020204" pitchFamily="34" charset="0"/>
              </a:rPr>
              <a:t>La </a:t>
            </a:r>
            <a:r>
              <a:rPr lang="fi-FI" sz="1800" dirty="0" err="1" smtClean="0">
                <a:latin typeface="Lucida Sans" panose="020B0602030504020204" pitchFamily="34" charset="0"/>
              </a:rPr>
              <a:t>Cala</a:t>
            </a:r>
            <a:r>
              <a:rPr lang="fi-FI" sz="1800" dirty="0" smtClean="0">
                <a:latin typeface="Lucida Sans" panose="020B0602030504020204" pitchFamily="34" charset="0"/>
              </a:rPr>
              <a:t> de </a:t>
            </a:r>
            <a:r>
              <a:rPr lang="fi-FI" sz="1800" dirty="0" err="1" smtClean="0">
                <a:latin typeface="Lucida Sans" panose="020B0602030504020204" pitchFamily="34" charset="0"/>
              </a:rPr>
              <a:t>Mijas</a:t>
            </a:r>
            <a:r>
              <a:rPr lang="fi-FI" sz="1800" dirty="0" smtClean="0">
                <a:latin typeface="Lucida Sans" panose="020B0602030504020204" pitchFamily="34" charset="0"/>
              </a:rPr>
              <a:t/>
            </a:r>
            <a:br>
              <a:rPr lang="fi-FI" sz="1800" dirty="0" smtClean="0">
                <a:latin typeface="Lucida Sans" panose="020B0602030504020204" pitchFamily="34" charset="0"/>
              </a:rPr>
            </a:br>
            <a:r>
              <a:rPr lang="fi-FI" sz="1800" dirty="0" smtClean="0">
                <a:latin typeface="Lucida Sans" panose="020B0602030504020204" pitchFamily="34" charset="0"/>
              </a:rPr>
              <a:t/>
            </a:r>
            <a:br>
              <a:rPr lang="fi-FI" sz="1800" dirty="0" smtClean="0">
                <a:latin typeface="Lucida Sans" panose="020B0602030504020204" pitchFamily="34" charset="0"/>
              </a:rPr>
            </a:br>
            <a:r>
              <a:rPr lang="fi-FI" sz="1800" dirty="0" err="1" smtClean="0">
                <a:latin typeface="Lucida Sans" panose="020B0602030504020204" pitchFamily="34" charset="0"/>
              </a:rPr>
              <a:t>Fuengirola</a:t>
            </a:r>
            <a:r>
              <a:rPr lang="fi-FI" sz="1800" dirty="0" smtClean="0">
                <a:latin typeface="Lucida Sans" panose="020B0602030504020204" pitchFamily="34" charset="0"/>
              </a:rPr>
              <a:t/>
            </a:r>
            <a:br>
              <a:rPr lang="fi-FI" sz="1800" dirty="0" smtClean="0">
                <a:latin typeface="Lucida Sans" panose="020B0602030504020204" pitchFamily="34" charset="0"/>
              </a:rPr>
            </a:br>
            <a:r>
              <a:rPr lang="fi-FI" sz="1800" dirty="0" smtClean="0">
                <a:latin typeface="Lucida Sans" panose="020B0602030504020204" pitchFamily="34" charset="0"/>
              </a:rPr>
              <a:t/>
            </a:r>
            <a:br>
              <a:rPr lang="fi-FI" sz="1800" dirty="0" smtClean="0">
                <a:latin typeface="Lucida Sans" panose="020B0602030504020204" pitchFamily="34" charset="0"/>
              </a:rPr>
            </a:br>
            <a:r>
              <a:rPr lang="fi-FI" sz="1800" dirty="0" smtClean="0">
                <a:latin typeface="Lucida Sans" panose="020B0602030504020204" pitchFamily="34" charset="0"/>
              </a:rPr>
              <a:t>Valencia</a:t>
            </a:r>
            <a:br>
              <a:rPr lang="fi-FI" sz="1800" dirty="0" smtClean="0">
                <a:latin typeface="Lucida Sans" panose="020B0602030504020204" pitchFamily="34" charset="0"/>
              </a:rPr>
            </a:br>
            <a:r>
              <a:rPr lang="fi-FI" sz="1800" dirty="0" smtClean="0">
                <a:latin typeface="Lucida Sans" panose="020B0602030504020204" pitchFamily="34" charset="0"/>
              </a:rPr>
              <a:t/>
            </a:r>
            <a:br>
              <a:rPr lang="fi-FI" sz="1800" dirty="0" smtClean="0">
                <a:latin typeface="Lucida Sans" panose="020B0602030504020204" pitchFamily="34" charset="0"/>
              </a:rPr>
            </a:br>
            <a:r>
              <a:rPr lang="fi-FI" sz="1800" dirty="0" smtClean="0">
                <a:latin typeface="Lucida Sans" panose="020B0602030504020204" pitchFamily="34" charset="0"/>
              </a:rPr>
              <a:t>Alicante</a:t>
            </a:r>
            <a:r>
              <a:rPr lang="fi-FI" sz="1800" dirty="0" smtClean="0"/>
              <a:t/>
            </a:r>
            <a:br>
              <a:rPr lang="fi-FI" sz="1800" dirty="0" smtClean="0"/>
            </a:br>
            <a:r>
              <a:rPr lang="fi-FI" sz="1800" dirty="0" smtClean="0"/>
              <a:t/>
            </a:r>
            <a:br>
              <a:rPr lang="fi-FI" sz="1800" dirty="0" smtClean="0"/>
            </a:br>
            <a:r>
              <a:rPr lang="fi-FI" sz="1800" dirty="0"/>
              <a:t/>
            </a:r>
            <a:br>
              <a:rPr lang="fi-FI" sz="1800" dirty="0"/>
            </a:br>
            <a:r>
              <a:rPr lang="fi-FI" sz="1800" dirty="0" smtClean="0"/>
              <a:t/>
            </a:r>
            <a:br>
              <a:rPr lang="fi-FI" sz="1800" dirty="0" smtClean="0"/>
            </a:br>
            <a:endParaRPr lang="fi-FI" dirty="0"/>
          </a:p>
        </p:txBody>
      </p:sp>
      <p:pic>
        <p:nvPicPr>
          <p:cNvPr id="3" name="Kuva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672" y="1484784"/>
            <a:ext cx="4558851" cy="4896544"/>
          </a:xfrm>
          <a:prstGeom prst="rect">
            <a:avLst/>
          </a:prstGeom>
        </p:spPr>
      </p:pic>
      <p:cxnSp>
        <p:nvCxnSpPr>
          <p:cNvPr id="4" name="Suora yhdysviiva 3"/>
          <p:cNvCxnSpPr/>
          <p:nvPr/>
        </p:nvCxnSpPr>
        <p:spPr>
          <a:xfrm>
            <a:off x="1979712" y="2996952"/>
            <a:ext cx="3528392" cy="23042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uora yhdysviiva 4"/>
          <p:cNvCxnSpPr/>
          <p:nvPr/>
        </p:nvCxnSpPr>
        <p:spPr>
          <a:xfrm>
            <a:off x="1475656" y="3501008"/>
            <a:ext cx="4104456" cy="1800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uora yhdysviiva 5"/>
          <p:cNvCxnSpPr/>
          <p:nvPr/>
        </p:nvCxnSpPr>
        <p:spPr>
          <a:xfrm>
            <a:off x="1259632" y="4000541"/>
            <a:ext cx="5760640" cy="1485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uora yhdysviiva 6"/>
          <p:cNvCxnSpPr/>
          <p:nvPr/>
        </p:nvCxnSpPr>
        <p:spPr>
          <a:xfrm>
            <a:off x="1259632" y="4401108"/>
            <a:ext cx="576064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708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/>
          <p:cNvSpPr/>
          <p:nvPr/>
        </p:nvSpPr>
        <p:spPr>
          <a:xfrm>
            <a:off x="539552" y="685169"/>
            <a:ext cx="741682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sz="2400" u="sng" dirty="0">
                <a:latin typeface="Lucida Sans" panose="020B0602030504020204" pitchFamily="34" charset="0"/>
              </a:rPr>
              <a:t>La </a:t>
            </a:r>
            <a:r>
              <a:rPr lang="fi-FI" sz="2400" u="sng" dirty="0" err="1">
                <a:latin typeface="Lucida Sans" panose="020B0602030504020204" pitchFamily="34" charset="0"/>
              </a:rPr>
              <a:t>Cala</a:t>
            </a:r>
            <a:r>
              <a:rPr lang="fi-FI" sz="2400" u="sng" dirty="0">
                <a:latin typeface="Lucida Sans" panose="020B0602030504020204" pitchFamily="34" charset="0"/>
              </a:rPr>
              <a:t> de </a:t>
            </a:r>
            <a:r>
              <a:rPr lang="fi-FI" sz="2400" u="sng" dirty="0" err="1" smtClean="0">
                <a:latin typeface="Lucida Sans" panose="020B0602030504020204" pitchFamily="34" charset="0"/>
              </a:rPr>
              <a:t>Mijas</a:t>
            </a:r>
            <a:r>
              <a:rPr lang="fi-FI" sz="2400" u="sng" dirty="0" smtClean="0">
                <a:latin typeface="Lucida Sans" panose="020B0602030504020204" pitchFamily="34" charset="0"/>
              </a:rPr>
              <a:t> 4.5.2014</a:t>
            </a:r>
            <a:endParaRPr lang="fi-FI" sz="2400" u="sng" dirty="0" smtClean="0"/>
          </a:p>
          <a:p>
            <a:endParaRPr lang="fi-FI" sz="2400" dirty="0"/>
          </a:p>
          <a:p>
            <a:r>
              <a:rPr lang="fi-FI" sz="2400" dirty="0" smtClean="0"/>
              <a:t>tapaaminen </a:t>
            </a:r>
            <a:r>
              <a:rPr lang="fi-FI" sz="2400" dirty="0"/>
              <a:t>Anne Paavilainen ja </a:t>
            </a:r>
            <a:r>
              <a:rPr lang="fi-FI" sz="2400" dirty="0" err="1"/>
              <a:t>Jasmin</a:t>
            </a:r>
            <a:r>
              <a:rPr lang="fi-FI" sz="2400" dirty="0"/>
              <a:t> </a:t>
            </a:r>
            <a:r>
              <a:rPr lang="fi-FI" sz="2400" dirty="0" err="1" smtClean="0"/>
              <a:t>Kaitera</a:t>
            </a:r>
            <a:endParaRPr lang="fi-FI" sz="2400" dirty="0" smtClean="0"/>
          </a:p>
          <a:p>
            <a:r>
              <a:rPr lang="fi-FI" sz="2400" dirty="0"/>
              <a:t/>
            </a:r>
            <a:br>
              <a:rPr lang="fi-FI" sz="2400" dirty="0"/>
            </a:br>
            <a:r>
              <a:rPr lang="fi-FI" sz="2400" dirty="0"/>
              <a:t>Ruukin maaseutuopiston opiskelija </a:t>
            </a:r>
            <a:r>
              <a:rPr lang="fi-FI" sz="2400" dirty="0" err="1"/>
              <a:t>top-jaksolla</a:t>
            </a:r>
            <a:r>
              <a:rPr lang="fi-FI" sz="2400" dirty="0"/>
              <a:t> </a:t>
            </a:r>
            <a:r>
              <a:rPr lang="fi-FI" sz="2400" dirty="0" smtClean="0"/>
              <a:t>La </a:t>
            </a:r>
            <a:r>
              <a:rPr lang="fi-FI" sz="2400" dirty="0" err="1"/>
              <a:t>Cala</a:t>
            </a:r>
            <a:r>
              <a:rPr lang="fi-FI" sz="2400" dirty="0"/>
              <a:t> de </a:t>
            </a:r>
            <a:r>
              <a:rPr lang="fi-FI" sz="2400" dirty="0" err="1"/>
              <a:t>Mijasin</a:t>
            </a:r>
            <a:r>
              <a:rPr lang="fi-FI" sz="2400" dirty="0"/>
              <a:t> kylässä  lähellä </a:t>
            </a:r>
            <a:r>
              <a:rPr lang="fi-FI" sz="2400" dirty="0" err="1"/>
              <a:t>Fuengirolaa</a:t>
            </a:r>
            <a:r>
              <a:rPr lang="fi-FI" sz="2400" dirty="0"/>
              <a:t>. Tallin/maatilan omistaja Anne Paavilainen</a:t>
            </a:r>
            <a:r>
              <a:rPr lang="fi-FI" sz="2400" dirty="0" smtClean="0"/>
              <a:t>.</a:t>
            </a:r>
          </a:p>
          <a:p>
            <a:endParaRPr lang="fi-FI" sz="2400" dirty="0"/>
          </a:p>
          <a:p>
            <a:r>
              <a:rPr lang="fi-FI" sz="2400" dirty="0" smtClean="0"/>
              <a:t>Tila perinteinen espanjalainen kotieläinpiha. Suunnitteilla laajentaa vaellusratsastustalliksi ja lisätä majoituspalveluiden tarjontaa.</a:t>
            </a:r>
          </a:p>
          <a:p>
            <a:endParaRPr lang="fi-FI" sz="2400" dirty="0"/>
          </a:p>
          <a:p>
            <a:r>
              <a:rPr lang="fi-FI" sz="2400" dirty="0" smtClean="0"/>
              <a:t>Voivat tarjota </a:t>
            </a:r>
            <a:r>
              <a:rPr lang="fi-FI" sz="2400" dirty="0" err="1" smtClean="0"/>
              <a:t>työssäoppimispaikkoja</a:t>
            </a:r>
            <a:r>
              <a:rPr lang="fi-FI" sz="2400" dirty="0" smtClean="0"/>
              <a:t> hevosalan opiskelijoille ja puutarhureille</a:t>
            </a:r>
          </a:p>
          <a:p>
            <a:r>
              <a:rPr lang="fi-FI" sz="2400" dirty="0" smtClean="0"/>
              <a:t>Lisäksi syksystä 2014 alkaen myös tarjoilija- ja kokkiopiskelijoille</a:t>
            </a:r>
          </a:p>
          <a:p>
            <a:r>
              <a:rPr lang="fi-FI" dirty="0" smtClean="0"/>
              <a:t/>
            </a:r>
            <a:br>
              <a:rPr lang="fi-FI" dirty="0" smtClean="0"/>
            </a:b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73827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220"/>
            <a:ext cx="3861486" cy="6858000"/>
          </a:xfrm>
          <a:prstGeom prst="rect">
            <a:avLst/>
          </a:prstGeom>
        </p:spPr>
      </p:pic>
      <p:pic>
        <p:nvPicPr>
          <p:cNvPr id="6" name="Kuva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8220"/>
            <a:ext cx="3861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76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79"/>
            <a:ext cx="3861486" cy="6858000"/>
          </a:xfrm>
          <a:prstGeom prst="rect">
            <a:avLst/>
          </a:prstGeom>
        </p:spPr>
      </p:pic>
      <p:sp>
        <p:nvSpPr>
          <p:cNvPr id="3" name="Tekstiruutu 2"/>
          <p:cNvSpPr txBox="1"/>
          <p:nvPr/>
        </p:nvSpPr>
        <p:spPr>
          <a:xfrm>
            <a:off x="5292080" y="1442393"/>
            <a:ext cx="34409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Ruukin maaseutuopiston opiskelija</a:t>
            </a:r>
          </a:p>
          <a:p>
            <a:r>
              <a:rPr lang="fi-FI" dirty="0" err="1" smtClean="0"/>
              <a:t>Jasmin</a:t>
            </a:r>
            <a:r>
              <a:rPr lang="fi-FI" dirty="0" smtClean="0"/>
              <a:t> </a:t>
            </a:r>
            <a:r>
              <a:rPr lang="fi-FI" dirty="0" err="1" smtClean="0"/>
              <a:t>Kaitera</a:t>
            </a:r>
            <a:r>
              <a:rPr lang="fi-FI" dirty="0" smtClean="0"/>
              <a:t> ja </a:t>
            </a:r>
            <a:r>
              <a:rPr lang="fi-FI" dirty="0" err="1" smtClean="0"/>
              <a:t>top-ohjaaja</a:t>
            </a:r>
            <a:endParaRPr lang="fi-FI" dirty="0" smtClean="0"/>
          </a:p>
          <a:p>
            <a:r>
              <a:rPr lang="fi-FI" dirty="0" smtClean="0"/>
              <a:t>Anne Paavilainen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4117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650"/>
            <a:ext cx="3861486" cy="6858000"/>
          </a:xfrm>
          <a:prstGeom prst="rect">
            <a:avLst/>
          </a:prstGeom>
        </p:spPr>
      </p:pic>
      <p:pic>
        <p:nvPicPr>
          <p:cNvPr id="3" name="Kuva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8797"/>
            <a:ext cx="3861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8305"/>
            <a:ext cx="3861486" cy="6858000"/>
          </a:xfrm>
          <a:prstGeom prst="rect">
            <a:avLst/>
          </a:prstGeom>
        </p:spPr>
      </p:pic>
      <p:pic>
        <p:nvPicPr>
          <p:cNvPr id="3" name="Kuva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8305"/>
            <a:ext cx="3861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1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96"/>
            <a:ext cx="3861486" cy="6858000"/>
          </a:xfrm>
          <a:prstGeom prst="rect">
            <a:avLst/>
          </a:prstGeom>
        </p:spPr>
      </p:pic>
      <p:pic>
        <p:nvPicPr>
          <p:cNvPr id="3" name="Kuva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7723"/>
            <a:ext cx="3861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9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496</Words>
  <Application>Microsoft Office PowerPoint</Application>
  <PresentationFormat>Näytössä katseltava diaesitys (4:3)</PresentationFormat>
  <Paragraphs>111</Paragraphs>
  <Slides>23</Slides>
  <Notes>0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23</vt:i4>
      </vt:variant>
    </vt:vector>
  </HeadingPairs>
  <TitlesOfParts>
    <vt:vector size="24" baseType="lpstr">
      <vt:lpstr>Office-teema</vt:lpstr>
      <vt:lpstr>Espanja   3.5.-9.5.2014</vt:lpstr>
      <vt:lpstr>Matka toteutui  Leonardo-rahoitteisen hankkeen  Peak Performance in training, PPT (kp 632) apurahalla </vt:lpstr>
      <vt:lpstr>       Matkan tarkoituksena oli tapaamiset jo olemassa olevien kumppaneiden kanssa (opiskelijoiden työssäoppimispaikat) sekä uusien yhteistyökumppanien tapaamiset.    Kohdekaupungit;    La Cala de Mijas  Fuengirola  Valencia  Alicante    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Espanja   3.5.-9.5.2014</dc:title>
  <dc:creator>Niina Kuusirati</dc:creator>
  <cp:lastModifiedBy>Niina Kuusirati</cp:lastModifiedBy>
  <cp:revision>12</cp:revision>
  <dcterms:created xsi:type="dcterms:W3CDTF">2014-05-19T12:09:13Z</dcterms:created>
  <dcterms:modified xsi:type="dcterms:W3CDTF">2014-05-20T07:46:30Z</dcterms:modified>
</cp:coreProperties>
</file>